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6858000" cy="9906000" type="A4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41"/>
    <a:srgbClr val="C23D3A"/>
    <a:srgbClr val="FFEFBD"/>
    <a:srgbClr val="4D82B9"/>
    <a:srgbClr val="418CF0"/>
    <a:srgbClr val="FFEEB7"/>
    <a:srgbClr val="FFD653"/>
    <a:srgbClr val="EAF3E1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16" autoAdjust="0"/>
    <p:restoredTop sz="94660"/>
  </p:normalViewPr>
  <p:slideViewPr>
    <p:cSldViewPr>
      <p:cViewPr>
        <p:scale>
          <a:sx n="75" d="100"/>
          <a:sy n="75" d="100"/>
        </p:scale>
        <p:origin x="-1668" y="16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esktop\Indicators%20in%20focus\Bolet&#237;n\Coste%20salarial%20del%20profesorad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esktop\Indicators%20in%20focus\Bolet&#237;n\Coste%20salarial%20del%20profesorad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esktop\Indicators%20in%20focus\Bolet&#237;n\Coste%20salarial%20del%20profesorad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esktop\Indicators%20in%20focus\Bolet&#237;n\Coste%20salarial%20del%20profesorad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esktop\Indicators%20in%20focus\Bolet&#237;n\Coste%20salarial%20del%20profesorad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esktop\Indicators%20in%20focus\Bolet&#237;n\Coste%20salarial%20del%20profesorad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esktop\Indicators%20in%20focus\Bolet&#237;n\Coste%20salarial%20del%20profesorado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.psf\Home\Desktop\Indicators%20in%20focus\Bolet&#237;n\Coste%20salarial%20del%20profesorad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 sz="800"/>
            </a:pPr>
            <a:r>
              <a:rPr lang="en-US" sz="800"/>
              <a:t>Incremento de la tasa de desempleo, según niveles educativos (2010-2008, %)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7121348492637331"/>
          <c:y val="0.18936131680618201"/>
          <c:w val="0.79378279513912653"/>
          <c:h val="0.52883969316050417"/>
        </c:manualLayout>
      </c:layout>
      <c:barChart>
        <c:barDir val="bar"/>
        <c:grouping val="clustered"/>
        <c:ser>
          <c:idx val="0"/>
          <c:order val="0"/>
          <c:tx>
            <c:strRef>
              <c:f>Desempleo!$F$5</c:f>
              <c:strCache>
                <c:ptCount val="1"/>
                <c:pt idx="0">
                  <c:v>Inferior a segunda etapa de Educación Secundaria</c:v>
                </c:pt>
              </c:strCache>
            </c:strRef>
          </c:tx>
          <c:spPr>
            <a:solidFill>
              <a:srgbClr val="FCB441"/>
            </a:solidFill>
          </c:spPr>
          <c:dLbls>
            <c:dLbl>
              <c:idx val="1"/>
              <c:layout>
                <c:manualLayout>
                  <c:x val="4.1607273797305555E-2"/>
                  <c:y val="5.5563915563145803E-3"/>
                </c:manualLayout>
              </c:layout>
              <c:dLblPos val="inEnd"/>
              <c:showVal val="1"/>
            </c:dLbl>
            <c:dLbl>
              <c:idx val="2"/>
              <c:layout>
                <c:manualLayout>
                  <c:x val="7.5649588722373753E-3"/>
                  <c:y val="0"/>
                </c:manualLayout>
              </c:layout>
              <c:dLblPos val="inEnd"/>
              <c:showVal val="1"/>
            </c:dLbl>
            <c:numFmt formatCode="\+0.0" sourceLinked="0"/>
            <c:txPr>
              <a:bodyPr/>
              <a:lstStyle/>
              <a:p>
                <a:pPr>
                  <a:defRPr lang="en-US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Desempleo!$G$4:$I$4</c:f>
              <c:strCache>
                <c:ptCount val="3"/>
                <c:pt idx="0">
                  <c:v>España</c:v>
                </c:pt>
                <c:pt idx="1">
                  <c:v>OCDE</c:v>
                </c:pt>
                <c:pt idx="2">
                  <c:v>UE-21</c:v>
                </c:pt>
              </c:strCache>
            </c:strRef>
          </c:cat>
          <c:val>
            <c:numRef>
              <c:f>Desempleo!$G$5:$I$5</c:f>
              <c:numCache>
                <c:formatCode>0.0</c:formatCode>
                <c:ptCount val="3"/>
                <c:pt idx="0">
                  <c:v>11.435453850727411</c:v>
                </c:pt>
                <c:pt idx="1">
                  <c:v>3.7797705648944291</c:v>
                </c:pt>
                <c:pt idx="2">
                  <c:v>4.7744856944033423</c:v>
                </c:pt>
              </c:numCache>
            </c:numRef>
          </c:val>
        </c:ser>
        <c:ser>
          <c:idx val="1"/>
          <c:order val="1"/>
          <c:tx>
            <c:strRef>
              <c:f>Desempleo!$F$6</c:f>
              <c:strCache>
                <c:ptCount val="1"/>
                <c:pt idx="0">
                  <c:v>Segunda etapa de E. Secundaria y post-secundaria no Terciaria</c:v>
                </c:pt>
              </c:strCache>
            </c:strRef>
          </c:tx>
          <c:spPr>
            <a:solidFill>
              <a:srgbClr val="C23D3A"/>
            </a:solidFill>
          </c:spPr>
          <c:dLbls>
            <c:dLbl>
              <c:idx val="1"/>
              <c:layout>
                <c:manualLayout>
                  <c:x val="1.5129917744474744E-2"/>
                  <c:y val="5.555516671799327E-3"/>
                </c:manualLayout>
              </c:layout>
              <c:dLblPos val="inEnd"/>
              <c:showVal val="1"/>
            </c:dLbl>
            <c:numFmt formatCode="\+0.0" sourceLinked="0"/>
            <c:txPr>
              <a:bodyPr/>
              <a:lstStyle/>
              <a:p>
                <a:pPr>
                  <a:defRPr lang="en-US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Desempleo!$G$4:$I$4</c:f>
              <c:strCache>
                <c:ptCount val="3"/>
                <c:pt idx="0">
                  <c:v>España</c:v>
                </c:pt>
                <c:pt idx="1">
                  <c:v>OCDE</c:v>
                </c:pt>
                <c:pt idx="2">
                  <c:v>UE-21</c:v>
                </c:pt>
              </c:strCache>
            </c:strRef>
          </c:cat>
          <c:val>
            <c:numRef>
              <c:f>Desempleo!$G$6:$I$6</c:f>
              <c:numCache>
                <c:formatCode>0.0</c:formatCode>
                <c:ptCount val="3"/>
                <c:pt idx="0">
                  <c:v>8.100410065910415</c:v>
                </c:pt>
                <c:pt idx="1">
                  <c:v>2.6697587110705712</c:v>
                </c:pt>
                <c:pt idx="2">
                  <c:v>3.2665837543317222</c:v>
                </c:pt>
              </c:numCache>
            </c:numRef>
          </c:val>
        </c:ser>
        <c:ser>
          <c:idx val="2"/>
          <c:order val="2"/>
          <c:tx>
            <c:strRef>
              <c:f>Desempleo!$F$7</c:f>
              <c:strCache>
                <c:ptCount val="1"/>
                <c:pt idx="0">
                  <c:v>Educación Terciaria</c:v>
                </c:pt>
              </c:strCache>
            </c:strRef>
          </c:tx>
          <c:spPr>
            <a:solidFill>
              <a:srgbClr val="4D82B9"/>
            </a:solidFill>
          </c:spPr>
          <c:dLbls>
            <c:numFmt formatCode="\+0.0" sourceLinked="0"/>
            <c:txPr>
              <a:bodyPr/>
              <a:lstStyle/>
              <a:p>
                <a:pPr>
                  <a:defRPr lang="en-US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Desempleo!$G$4:$I$4</c:f>
              <c:strCache>
                <c:ptCount val="3"/>
                <c:pt idx="0">
                  <c:v>España</c:v>
                </c:pt>
                <c:pt idx="1">
                  <c:v>OCDE</c:v>
                </c:pt>
                <c:pt idx="2">
                  <c:v>UE-21</c:v>
                </c:pt>
              </c:strCache>
            </c:strRef>
          </c:cat>
          <c:val>
            <c:numRef>
              <c:f>Desempleo!$G$7:$I$7</c:f>
              <c:numCache>
                <c:formatCode>0.0</c:formatCode>
                <c:ptCount val="3"/>
                <c:pt idx="0">
                  <c:v>4.5831727943468463</c:v>
                </c:pt>
                <c:pt idx="1">
                  <c:v>1.3998831718330234</c:v>
                </c:pt>
                <c:pt idx="2">
                  <c:v>1.6818483850882979</c:v>
                </c:pt>
              </c:numCache>
            </c:numRef>
          </c:val>
        </c:ser>
        <c:dLbls>
          <c:showVal val="1"/>
        </c:dLbls>
        <c:gapWidth val="48"/>
        <c:overlap val="58"/>
        <c:axId val="141138560"/>
        <c:axId val="141277824"/>
      </c:barChart>
      <c:catAx>
        <c:axId val="141138560"/>
        <c:scaling>
          <c:orientation val="maxMin"/>
        </c:scaling>
        <c:axPos val="l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41277824"/>
        <c:crosses val="autoZero"/>
        <c:auto val="1"/>
        <c:lblAlgn val="ctr"/>
        <c:lblOffset val="100"/>
      </c:catAx>
      <c:valAx>
        <c:axId val="141277824"/>
        <c:scaling>
          <c:orientation val="minMax"/>
        </c:scaling>
        <c:delete val="1"/>
        <c:axPos val="t"/>
        <c:majorGridlines/>
        <c:numFmt formatCode="0.0" sourceLinked="1"/>
        <c:tickLblPos val="none"/>
        <c:crossAx val="141138560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9841636223167518E-2"/>
          <c:y val="0.71851684327668741"/>
          <c:w val="0.95653424811754639"/>
          <c:h val="0.28148315672331259"/>
        </c:manualLayout>
      </c:layout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spPr>
    <a:noFill/>
    <a:ln w="38100">
      <a:noFill/>
    </a:ln>
    <a:effectLst/>
  </c:spPr>
  <c:txPr>
    <a:bodyPr/>
    <a:lstStyle/>
    <a:p>
      <a:pPr>
        <a:defRPr sz="800">
          <a:latin typeface="Comic Sans MS" pitchFamily="66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 sz="800"/>
            </a:pPr>
            <a:r>
              <a:rPr lang="es-ES" sz="800" b="1" i="0" u="none" strike="noStrike" baseline="0" dirty="0" smtClean="0"/>
              <a:t>Tasas de </a:t>
            </a:r>
            <a:r>
              <a:rPr lang="es-ES" sz="800" b="1" i="0" u="none" strike="noStrike" baseline="0" dirty="0"/>
              <a:t>desempleo según el nivel de formación en España (2008-2010)</a:t>
            </a:r>
            <a:endParaRPr lang="en-US" sz="800" dirty="0"/>
          </a:p>
        </c:rich>
      </c:tx>
      <c:layout>
        <c:manualLayout>
          <c:xMode val="edge"/>
          <c:yMode val="edge"/>
          <c:x val="0.14307144940215821"/>
          <c:y val="2.6143607867290995E-2"/>
        </c:manualLayout>
      </c:layout>
      <c:overlay val="1"/>
    </c:title>
    <c:view3D>
      <c:rotX val="0"/>
      <c:perspective val="30"/>
    </c:view3D>
    <c:plotArea>
      <c:layout>
        <c:manualLayout>
          <c:layoutTarget val="inner"/>
          <c:xMode val="edge"/>
          <c:yMode val="edge"/>
          <c:x val="0.19439107611548556"/>
          <c:y val="5.1400554097404488E-2"/>
          <c:w val="0.64701399825021877"/>
          <c:h val="0.74916668575505485"/>
        </c:manualLayout>
      </c:layout>
      <c:area3DChart>
        <c:grouping val="standard"/>
        <c:ser>
          <c:idx val="2"/>
          <c:order val="0"/>
          <c:tx>
            <c:strRef>
              <c:f>Desempleo!$A$78</c:f>
              <c:strCache>
                <c:ptCount val="1"/>
                <c:pt idx="0">
                  <c:v>Educación Terciaria</c:v>
                </c:pt>
              </c:strCache>
            </c:strRef>
          </c:tx>
          <c:spPr>
            <a:solidFill>
              <a:srgbClr val="4D82B9"/>
            </a:solidFill>
          </c:spPr>
          <c:dLbls>
            <c:dLbl>
              <c:idx val="0"/>
              <c:layout>
                <c:manualLayout>
                  <c:x val="-3.2921810699588689E-3"/>
                  <c:y val="-6.6481994459834035E-2"/>
                </c:manualLayout>
              </c:layout>
              <c:showVal val="1"/>
            </c:dLbl>
            <c:dLbl>
              <c:idx val="1"/>
              <c:layout>
                <c:manualLayout>
                  <c:x val="9.8765432098765794E-3"/>
                  <c:y val="-9.233610341643581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11080332409972266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numRef>
              <c:f>Desempleo!$E$75:$G$75</c:f>
              <c:numCache>
                <c:formatCode>0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Desempleo!$E$78:$G$78</c:f>
              <c:numCache>
                <c:formatCode>0.0</c:formatCode>
                <c:ptCount val="3"/>
                <c:pt idx="0">
                  <c:v>5.835686393192641</c:v>
                </c:pt>
                <c:pt idx="1">
                  <c:v>8.9533570795833484</c:v>
                </c:pt>
                <c:pt idx="2">
                  <c:v>10.418859187539461</c:v>
                </c:pt>
              </c:numCache>
            </c:numRef>
          </c:val>
        </c:ser>
        <c:ser>
          <c:idx val="1"/>
          <c:order val="1"/>
          <c:tx>
            <c:strRef>
              <c:f>Desempleo!$A$77</c:f>
              <c:strCache>
                <c:ptCount val="1"/>
                <c:pt idx="0">
                  <c:v>Segunda etapa de E. Secundaria y post-secundaria no Terciaria</c:v>
                </c:pt>
              </c:strCache>
            </c:strRef>
          </c:tx>
          <c:dLbls>
            <c:dLbl>
              <c:idx val="0"/>
              <c:layout>
                <c:manualLayout>
                  <c:x val="-2.592268559022722E-7"/>
                  <c:y val="-9.9722991689750726E-2"/>
                </c:manualLayout>
              </c:layout>
              <c:showVal val="1"/>
            </c:dLbl>
            <c:dLbl>
              <c:idx val="1"/>
              <c:layout>
                <c:manualLayout>
                  <c:x val="6.0355955712095319E-17"/>
                  <c:y val="-0.13296398891966771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15512465373961218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numRef>
              <c:f>Desempleo!$E$75:$G$75</c:f>
              <c:numCache>
                <c:formatCode>0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Desempleo!$E$77:$G$77</c:f>
              <c:numCache>
                <c:formatCode>0.0</c:formatCode>
                <c:ptCount val="3"/>
                <c:pt idx="0">
                  <c:v>9.3306946451383208</c:v>
                </c:pt>
                <c:pt idx="1">
                  <c:v>15.369453065586949</c:v>
                </c:pt>
                <c:pt idx="2">
                  <c:v>17.431104711048771</c:v>
                </c:pt>
              </c:numCache>
            </c:numRef>
          </c:val>
        </c:ser>
        <c:ser>
          <c:idx val="0"/>
          <c:order val="2"/>
          <c:tx>
            <c:strRef>
              <c:f>Desempleo!$A$76</c:f>
              <c:strCache>
                <c:ptCount val="1"/>
                <c:pt idx="0">
                  <c:v>Inferior a segunda etapa de Educación Secundaria</c:v>
                </c:pt>
              </c:strCache>
            </c:strRef>
          </c:tx>
          <c:spPr>
            <a:solidFill>
              <a:srgbClr val="FCB441"/>
            </a:solidFill>
          </c:spPr>
          <c:dLbls>
            <c:dLbl>
              <c:idx val="0"/>
              <c:layout>
                <c:manualLayout>
                  <c:x val="0"/>
                  <c:y val="-0.12188365650969528"/>
                </c:manualLayout>
              </c:layout>
              <c:showVal val="1"/>
            </c:dLbl>
            <c:dLbl>
              <c:idx val="1"/>
              <c:layout>
                <c:manualLayout>
                  <c:x val="-9.8765432098765794E-3"/>
                  <c:y val="-0.17728531855955679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20683287165281625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numRef>
              <c:f>Desempleo!$E$75:$G$75</c:f>
              <c:numCache>
                <c:formatCode>0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Desempleo!$E$76:$G$76</c:f>
              <c:numCache>
                <c:formatCode>0.0</c:formatCode>
                <c:ptCount val="3"/>
                <c:pt idx="0">
                  <c:v>13.228769138810968</c:v>
                </c:pt>
                <c:pt idx="1">
                  <c:v>21.923360855887029</c:v>
                </c:pt>
                <c:pt idx="2">
                  <c:v>24.664222989538317</c:v>
                </c:pt>
              </c:numCache>
            </c:numRef>
          </c:val>
        </c:ser>
        <c:dLbls>
          <c:showVal val="1"/>
        </c:dLbls>
        <c:axId val="103494784"/>
        <c:axId val="103496320"/>
        <c:axId val="87088640"/>
      </c:area3DChart>
      <c:catAx>
        <c:axId val="103494784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496320"/>
        <c:crosses val="autoZero"/>
        <c:auto val="1"/>
        <c:lblAlgn val="ctr"/>
        <c:lblOffset val="100"/>
      </c:catAx>
      <c:valAx>
        <c:axId val="103496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Desempleo (%)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494784"/>
        <c:crosses val="autoZero"/>
        <c:crossBetween val="midCat"/>
      </c:valAx>
      <c:serAx>
        <c:axId val="87088640"/>
        <c:scaling>
          <c:orientation val="minMax"/>
        </c:scaling>
        <c:delete val="1"/>
        <c:axPos val="b"/>
        <c:tickLblPos val="none"/>
        <c:crossAx val="103496320"/>
        <c:crosses val="autoZero"/>
      </c:serAx>
    </c:plotArea>
    <c:legend>
      <c:legendPos val="b"/>
      <c:layout>
        <c:manualLayout>
          <c:xMode val="edge"/>
          <c:yMode val="edge"/>
          <c:x val="0"/>
          <c:y val="0.76364778672744615"/>
          <c:w val="1"/>
          <c:h val="0.20925796618375786"/>
        </c:manualLayout>
      </c:layout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 sz="800">
          <a:latin typeface="Comic Sans MS" pitchFamily="66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 sz="800"/>
            </a:pPr>
            <a:r>
              <a:rPr lang="en-US" sz="800"/>
              <a:t>Desempleo según niveles educativos (2010, %)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769202882788822"/>
          <c:y val="0.1467375235339399"/>
          <c:w val="0.84179231739679183"/>
          <c:h val="0.49636867829684"/>
        </c:manualLayout>
      </c:layout>
      <c:stockChart>
        <c:ser>
          <c:idx val="0"/>
          <c:order val="0"/>
          <c:tx>
            <c:strRef>
              <c:f>Desempleo!$A$5</c:f>
              <c:strCache>
                <c:ptCount val="1"/>
                <c:pt idx="0">
                  <c:v>Inferior a segunda etapa de Educación Secundaria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1"/>
            <c:spPr>
              <a:solidFill>
                <a:srgbClr val="FCB441"/>
              </a:solidFill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Desempleo!$B$4:$D$4</c:f>
              <c:strCache>
                <c:ptCount val="3"/>
                <c:pt idx="0">
                  <c:v>España</c:v>
                </c:pt>
                <c:pt idx="1">
                  <c:v>OCDE</c:v>
                </c:pt>
                <c:pt idx="2">
                  <c:v>UE-21</c:v>
                </c:pt>
              </c:strCache>
            </c:strRef>
          </c:cat>
          <c:val>
            <c:numRef>
              <c:f>Desempleo!$B$5:$D$5</c:f>
              <c:numCache>
                <c:formatCode>0.0</c:formatCode>
                <c:ptCount val="3"/>
                <c:pt idx="0">
                  <c:v>24.664222989538356</c:v>
                </c:pt>
                <c:pt idx="1">
                  <c:v>12.540052093021316</c:v>
                </c:pt>
                <c:pt idx="2">
                  <c:v>15.213082351738343</c:v>
                </c:pt>
              </c:numCache>
            </c:numRef>
          </c:val>
        </c:ser>
        <c:ser>
          <c:idx val="1"/>
          <c:order val="1"/>
          <c:tx>
            <c:strRef>
              <c:f>Desempleo!$A$6</c:f>
              <c:strCache>
                <c:ptCount val="1"/>
                <c:pt idx="0">
                  <c:v>Segunda etapa de E. Secundaria y post-secundaria no Terciaria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1"/>
            <c:spPr>
              <a:solidFill>
                <a:srgbClr val="C23D3A"/>
              </a:solidFill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Desempleo!$B$4:$D$4</c:f>
              <c:strCache>
                <c:ptCount val="3"/>
                <c:pt idx="0">
                  <c:v>España</c:v>
                </c:pt>
                <c:pt idx="1">
                  <c:v>OCDE</c:v>
                </c:pt>
                <c:pt idx="2">
                  <c:v>UE-21</c:v>
                </c:pt>
              </c:strCache>
            </c:strRef>
          </c:cat>
          <c:val>
            <c:numRef>
              <c:f>Desempleo!$B$6:$D$6</c:f>
              <c:numCache>
                <c:formatCode>0.0</c:formatCode>
                <c:ptCount val="3"/>
                <c:pt idx="0">
                  <c:v>17.431104711048743</c:v>
                </c:pt>
                <c:pt idx="1">
                  <c:v>7.5649139369884066</c:v>
                </c:pt>
                <c:pt idx="2">
                  <c:v>8.4699490837034865</c:v>
                </c:pt>
              </c:numCache>
            </c:numRef>
          </c:val>
        </c:ser>
        <c:ser>
          <c:idx val="2"/>
          <c:order val="2"/>
          <c:tx>
            <c:strRef>
              <c:f>Desempleo!$A$7</c:f>
              <c:strCache>
                <c:ptCount val="1"/>
                <c:pt idx="0">
                  <c:v>Educación Terciaria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chemeClr val="accent1"/>
              </a:solidFill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Desempleo!$B$4:$D$4</c:f>
              <c:strCache>
                <c:ptCount val="3"/>
                <c:pt idx="0">
                  <c:v>España</c:v>
                </c:pt>
                <c:pt idx="1">
                  <c:v>OCDE</c:v>
                </c:pt>
                <c:pt idx="2">
                  <c:v>UE-21</c:v>
                </c:pt>
              </c:strCache>
            </c:strRef>
          </c:cat>
          <c:val>
            <c:numRef>
              <c:f>Desempleo!$B$7:$D$7</c:f>
              <c:numCache>
                <c:formatCode>0.0</c:formatCode>
                <c:ptCount val="3"/>
                <c:pt idx="0">
                  <c:v>10.418859187539461</c:v>
                </c:pt>
                <c:pt idx="1">
                  <c:v>4.6699803043844383</c:v>
                </c:pt>
                <c:pt idx="2">
                  <c:v>4.9293730186459515</c:v>
                </c:pt>
              </c:numCache>
            </c:numRef>
          </c:val>
        </c:ser>
        <c:hiLowLines>
          <c:spPr>
            <a:ln cap="sq">
              <a:solidFill>
                <a:schemeClr val="accent5"/>
              </a:solidFill>
              <a:miter lim="800000"/>
              <a:headEnd type="stealth"/>
            </a:ln>
            <a:effectLst>
              <a:outerShdw blurRad="152400" dist="495300" dir="5400000" sx="90000" sy="-19000" rotWithShape="0">
                <a:prstClr val="black">
                  <a:alpha val="15000"/>
                </a:prstClr>
              </a:outerShdw>
            </a:effectLst>
          </c:spPr>
        </c:hiLowLines>
        <c:axId val="103767040"/>
        <c:axId val="103772928"/>
      </c:stockChart>
      <c:catAx>
        <c:axId val="1037670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772928"/>
        <c:crosses val="autoZero"/>
        <c:auto val="1"/>
        <c:lblAlgn val="ctr"/>
        <c:lblOffset val="100"/>
      </c:catAx>
      <c:valAx>
        <c:axId val="1037729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Desempleo (2010, %)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lang="en-US" sz="700"/>
            </a:pPr>
            <a:endParaRPr lang="en-US"/>
          </a:p>
        </c:txPr>
        <c:crossAx val="103767040"/>
        <c:crosses val="autoZero"/>
        <c:crossBetween val="between"/>
        <c:majorUnit val="10"/>
      </c:valAx>
      <c:spPr>
        <a:noFill/>
      </c:spPr>
    </c:plotArea>
    <c:legend>
      <c:legendPos val="b"/>
      <c:layout>
        <c:manualLayout>
          <c:xMode val="edge"/>
          <c:yMode val="edge"/>
          <c:x val="1.4022998506402175E-2"/>
          <c:y val="0.77582400611945346"/>
          <c:w val="0.96458752048259178"/>
          <c:h val="0.20061889922996581"/>
        </c:manualLayout>
      </c:layout>
      <c:txPr>
        <a:bodyPr/>
        <a:lstStyle/>
        <a:p>
          <a:pPr>
            <a:defRPr lang="en-US" sz="700"/>
          </a:pPr>
          <a:endParaRPr lang="en-US"/>
        </a:p>
      </c:txPr>
    </c:legend>
    <c:plotVisOnly val="1"/>
  </c:chart>
  <c:spPr>
    <a:noFill/>
    <a:ln w="38100">
      <a:noFill/>
    </a:ln>
  </c:spPr>
  <c:txPr>
    <a:bodyPr/>
    <a:lstStyle/>
    <a:p>
      <a:pPr>
        <a:defRPr sz="800">
          <a:latin typeface="Comic Sans MS" pitchFamily="66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title>
      <c:tx>
        <c:rich>
          <a:bodyPr/>
          <a:lstStyle/>
          <a:p>
            <a:pPr>
              <a:defRPr/>
            </a:pPr>
            <a:r>
              <a:rPr lang="es-ES"/>
              <a:t>Ratios alumnos por profesor y alumnos por clase en la ESO (2010)</a:t>
            </a:r>
            <a:endParaRPr lang="en-US"/>
          </a:p>
        </c:rich>
      </c:tx>
      <c:layout>
        <c:manualLayout>
          <c:xMode val="edge"/>
          <c:yMode val="edge"/>
          <c:x val="0.22565725031793704"/>
          <c:y val="1.4146772767462451E-2"/>
        </c:manualLayout>
      </c:layout>
    </c:title>
    <c:plotArea>
      <c:layout>
        <c:manualLayout>
          <c:layoutTarget val="inner"/>
          <c:xMode val="edge"/>
          <c:yMode val="edge"/>
          <c:x val="4.7553832556644714E-2"/>
          <c:y val="8.4916560496251223E-2"/>
          <c:w val="0.93373868445015862"/>
          <c:h val="0.45774835174780881"/>
        </c:manualLayout>
      </c:layout>
      <c:barChart>
        <c:barDir val="col"/>
        <c:grouping val="clustered"/>
        <c:ser>
          <c:idx val="0"/>
          <c:order val="0"/>
          <c:tx>
            <c:strRef>
              <c:f>Ratio!$H$7</c:f>
              <c:strCache>
                <c:ptCount val="1"/>
                <c:pt idx="0">
                  <c:v>España</c:v>
                </c:pt>
              </c:strCache>
            </c:strRef>
          </c:tx>
          <c:spPr>
            <a:solidFill>
              <a:srgbClr val="FCB441"/>
            </a:solidFill>
          </c:spPr>
          <c:dLbls>
            <c:dLblPos val="outEnd"/>
            <c:showVal val="1"/>
          </c:dLbls>
          <c:cat>
            <c:multiLvlStrRef>
              <c:f>Ratio!$F$8:$G$14</c:f>
              <c:multiLvlStrCache>
                <c:ptCount val="7"/>
                <c:lvl>
                  <c:pt idx="0">
                    <c:v>Total</c:v>
                  </c:pt>
                  <c:pt idx="1">
                    <c:v>Pública</c:v>
                  </c:pt>
                  <c:pt idx="2">
                    <c:v>Privada</c:v>
                  </c:pt>
                  <c:pt idx="4">
                    <c:v>Total</c:v>
                  </c:pt>
                  <c:pt idx="5">
                    <c:v>Pública</c:v>
                  </c:pt>
                  <c:pt idx="6">
                    <c:v>Privada</c:v>
                  </c:pt>
                </c:lvl>
                <c:lvl>
                  <c:pt idx="0">
                    <c:v>Alumnos por profesor</c:v>
                  </c:pt>
                  <c:pt idx="3">
                    <c:v>Alumnos por clase téorico (calculado por la OCDE)</c:v>
                  </c:pt>
                  <c:pt idx="4">
                    <c:v>Alumnos por clase real</c:v>
                  </c:pt>
                </c:lvl>
              </c:multiLvlStrCache>
            </c:multiLvlStrRef>
          </c:cat>
          <c:val>
            <c:numRef>
              <c:f>Ratio!$H$8:$H$14</c:f>
              <c:numCache>
                <c:formatCode>General</c:formatCode>
                <c:ptCount val="7"/>
                <c:pt idx="0">
                  <c:v>10.1</c:v>
                </c:pt>
                <c:pt idx="1">
                  <c:v>8.6</c:v>
                </c:pt>
                <c:pt idx="2">
                  <c:v>14.9</c:v>
                </c:pt>
                <c:pt idx="3">
                  <c:v>14.9</c:v>
                </c:pt>
                <c:pt idx="4">
                  <c:v>24.3</c:v>
                </c:pt>
                <c:pt idx="5">
                  <c:v>23.7</c:v>
                </c:pt>
                <c:pt idx="6">
                  <c:v>25.6</c:v>
                </c:pt>
              </c:numCache>
            </c:numRef>
          </c:val>
        </c:ser>
        <c:ser>
          <c:idx val="1"/>
          <c:order val="1"/>
          <c:tx>
            <c:strRef>
              <c:f>Ratio!$I$7</c:f>
              <c:strCache>
                <c:ptCount val="1"/>
                <c:pt idx="0">
                  <c:v>OCDE</c:v>
                </c:pt>
              </c:strCache>
            </c:strRef>
          </c:tx>
          <c:spPr>
            <a:solidFill>
              <a:srgbClr val="C23D3A"/>
            </a:solidFill>
          </c:spPr>
          <c:dLbls>
            <c:dLblPos val="outEnd"/>
            <c:showVal val="1"/>
          </c:dLbls>
          <c:cat>
            <c:multiLvlStrRef>
              <c:f>Ratio!$F$8:$G$14</c:f>
              <c:multiLvlStrCache>
                <c:ptCount val="7"/>
                <c:lvl>
                  <c:pt idx="0">
                    <c:v>Total</c:v>
                  </c:pt>
                  <c:pt idx="1">
                    <c:v>Pública</c:v>
                  </c:pt>
                  <c:pt idx="2">
                    <c:v>Privada</c:v>
                  </c:pt>
                  <c:pt idx="4">
                    <c:v>Total</c:v>
                  </c:pt>
                  <c:pt idx="5">
                    <c:v>Pública</c:v>
                  </c:pt>
                  <c:pt idx="6">
                    <c:v>Privada</c:v>
                  </c:pt>
                </c:lvl>
                <c:lvl>
                  <c:pt idx="0">
                    <c:v>Alumnos por profesor</c:v>
                  </c:pt>
                  <c:pt idx="3">
                    <c:v>Alumnos por clase téorico (calculado por la OCDE)</c:v>
                  </c:pt>
                  <c:pt idx="4">
                    <c:v>Alumnos por clase real</c:v>
                  </c:pt>
                </c:lvl>
              </c:multiLvlStrCache>
            </c:multiLvlStrRef>
          </c:cat>
          <c:val>
            <c:numRef>
              <c:f>Ratio!$I$8:$I$14</c:f>
              <c:numCache>
                <c:formatCode>General</c:formatCode>
                <c:ptCount val="7"/>
                <c:pt idx="0">
                  <c:v>13.7</c:v>
                </c:pt>
                <c:pt idx="1">
                  <c:v>13.5</c:v>
                </c:pt>
                <c:pt idx="2">
                  <c:v>13.1</c:v>
                </c:pt>
                <c:pt idx="3">
                  <c:v>17.899999999999999</c:v>
                </c:pt>
                <c:pt idx="4">
                  <c:v>23.4</c:v>
                </c:pt>
                <c:pt idx="5">
                  <c:v>23.3</c:v>
                </c:pt>
                <c:pt idx="6">
                  <c:v>22.4</c:v>
                </c:pt>
              </c:numCache>
            </c:numRef>
          </c:val>
        </c:ser>
        <c:ser>
          <c:idx val="2"/>
          <c:order val="2"/>
          <c:tx>
            <c:strRef>
              <c:f>Ratio!$J$7</c:f>
              <c:strCache>
                <c:ptCount val="1"/>
                <c:pt idx="0">
                  <c:v>UE</c:v>
                </c:pt>
              </c:strCache>
            </c:strRef>
          </c:tx>
          <c:spPr>
            <a:solidFill>
              <a:srgbClr val="4D82B9"/>
            </a:solidFill>
          </c:spPr>
          <c:dLbls>
            <c:dLbl>
              <c:idx val="3"/>
              <c:delete val="1"/>
            </c:dLbl>
            <c:dLblPos val="outEnd"/>
            <c:showVal val="1"/>
          </c:dLbls>
          <c:cat>
            <c:multiLvlStrRef>
              <c:f>Ratio!$F$8:$G$14</c:f>
              <c:multiLvlStrCache>
                <c:ptCount val="7"/>
                <c:lvl>
                  <c:pt idx="0">
                    <c:v>Total</c:v>
                  </c:pt>
                  <c:pt idx="1">
                    <c:v>Pública</c:v>
                  </c:pt>
                  <c:pt idx="2">
                    <c:v>Privada</c:v>
                  </c:pt>
                  <c:pt idx="4">
                    <c:v>Total</c:v>
                  </c:pt>
                  <c:pt idx="5">
                    <c:v>Pública</c:v>
                  </c:pt>
                  <c:pt idx="6">
                    <c:v>Privada</c:v>
                  </c:pt>
                </c:lvl>
                <c:lvl>
                  <c:pt idx="0">
                    <c:v>Alumnos por profesor</c:v>
                  </c:pt>
                  <c:pt idx="3">
                    <c:v>Alumnos por clase téorico (calculado por la OCDE)</c:v>
                  </c:pt>
                  <c:pt idx="4">
                    <c:v>Alumnos por clase real</c:v>
                  </c:pt>
                </c:lvl>
              </c:multiLvlStrCache>
            </c:multiLvlStrRef>
          </c:cat>
          <c:val>
            <c:numRef>
              <c:f>Ratio!$J$8:$J$14</c:f>
              <c:numCache>
                <c:formatCode>General</c:formatCode>
                <c:ptCount val="7"/>
                <c:pt idx="0">
                  <c:v>11.7</c:v>
                </c:pt>
                <c:pt idx="1">
                  <c:v>11.4</c:v>
                </c:pt>
                <c:pt idx="2">
                  <c:v>11.5</c:v>
                </c:pt>
                <c:pt idx="3">
                  <c:v>0</c:v>
                </c:pt>
                <c:pt idx="4">
                  <c:v>21.8</c:v>
                </c:pt>
                <c:pt idx="5">
                  <c:v>21.9</c:v>
                </c:pt>
                <c:pt idx="6">
                  <c:v>21.2</c:v>
                </c:pt>
              </c:numCache>
            </c:numRef>
          </c:val>
        </c:ser>
        <c:dLbls>
          <c:showVal val="1"/>
        </c:dLbls>
        <c:gapWidth val="84"/>
        <c:axId val="68055040"/>
        <c:axId val="75248000"/>
      </c:barChart>
      <c:catAx>
        <c:axId val="68055040"/>
        <c:scaling>
          <c:orientation val="minMax"/>
        </c:scaling>
        <c:axPos val="b"/>
        <c:tickLblPos val="nextTo"/>
        <c:crossAx val="75248000"/>
        <c:crosses val="autoZero"/>
        <c:auto val="1"/>
        <c:lblAlgn val="ctr"/>
        <c:lblOffset val="100"/>
      </c:catAx>
      <c:valAx>
        <c:axId val="75248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0"/>
              <c:y val="0.2292601262680003"/>
            </c:manualLayout>
          </c:layout>
        </c:title>
        <c:numFmt formatCode="General" sourceLinked="1"/>
        <c:tickLblPos val="nextTo"/>
        <c:crossAx val="68055040"/>
        <c:crosses val="autoZero"/>
        <c:crossBetween val="between"/>
        <c:majorUnit val="30"/>
      </c:valAx>
      <c:spPr>
        <a:noFill/>
        <a:ln>
          <a:noFill/>
        </a:ln>
      </c:spPr>
    </c:plotArea>
    <c:legend>
      <c:legendPos val="b"/>
      <c:layout/>
    </c:legend>
    <c:plotVisOnly val="1"/>
  </c:chart>
  <c:spPr>
    <a:noFill/>
    <a:ln>
      <a:noFill/>
    </a:ln>
  </c:spPr>
  <c:txPr>
    <a:bodyPr/>
    <a:lstStyle/>
    <a:p>
      <a:pPr>
        <a:defRPr sz="900">
          <a:latin typeface="Comic Sans MS" pitchFamily="66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5994568716929423"/>
          <c:y val="6.8698731767406734E-2"/>
          <c:w val="0.62551543196298098"/>
          <c:h val="0.3743231893390092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23D3A"/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Efecto_PISA!$B$10</c:f>
              <c:strCache>
                <c:ptCount val="1"/>
                <c:pt idx="0">
                  <c:v>Correlación entre el rendimiento en Lectura y el índice de autonomía de los centros en la toma de decisiones acerca del currículo</c:v>
                </c:pt>
              </c:strCache>
            </c:strRef>
          </c:cat>
          <c:val>
            <c:numRef>
              <c:f>Efecto_PISA!$E$10</c:f>
              <c:numCache>
                <c:formatCode>0.00</c:formatCode>
                <c:ptCount val="1"/>
                <c:pt idx="0">
                  <c:v>0.48891800000000091</c:v>
                </c:pt>
              </c:numCache>
            </c:numRef>
          </c:val>
        </c:ser>
        <c:dLbls>
          <c:showVal val="1"/>
        </c:dLbls>
        <c:axId val="103377920"/>
        <c:axId val="103383808"/>
      </c:barChart>
      <c:catAx>
        <c:axId val="1033779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700"/>
            </a:pPr>
            <a:endParaRPr lang="en-US"/>
          </a:p>
        </c:txPr>
        <c:crossAx val="103383808"/>
        <c:crosses val="autoZero"/>
        <c:auto val="1"/>
        <c:lblAlgn val="ctr"/>
        <c:lblOffset val="100"/>
      </c:catAx>
      <c:valAx>
        <c:axId val="1033838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Coeficiente de correlación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377920"/>
        <c:crosses val="autoZero"/>
        <c:crossBetween val="between"/>
      </c:valAx>
      <c:spPr>
        <a:noFill/>
      </c:spPr>
    </c:plotArea>
    <c:plotVisOnly val="1"/>
  </c:chart>
  <c:spPr>
    <a:noFill/>
    <a:ln>
      <a:noFill/>
    </a:ln>
  </c:spPr>
  <c:txPr>
    <a:bodyPr/>
    <a:lstStyle/>
    <a:p>
      <a:pPr>
        <a:defRPr sz="600">
          <a:latin typeface="Comic Sans MS" pitchFamily="66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248553686942214"/>
          <c:y val="7.8699528585275708E-2"/>
          <c:w val="0.72856398340034456"/>
          <c:h val="0.3940246554121529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23D3A"/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Efecto_PISA!$B$28</c:f>
              <c:strCache>
                <c:ptCount val="1"/>
                <c:pt idx="0">
                  <c:v>Correlación entre el rendimiento en Lectura y la aplicación de exámenes externos y estandarizados</c:v>
                </c:pt>
              </c:strCache>
            </c:strRef>
          </c:cat>
          <c:val>
            <c:numRef>
              <c:f>Efecto_PISA!$E$28</c:f>
              <c:numCache>
                <c:formatCode>0.00</c:formatCode>
                <c:ptCount val="1"/>
                <c:pt idx="0">
                  <c:v>0.32041900000000073</c:v>
                </c:pt>
              </c:numCache>
            </c:numRef>
          </c:val>
        </c:ser>
        <c:dLbls>
          <c:showVal val="1"/>
        </c:dLbls>
        <c:axId val="143187968"/>
        <c:axId val="143189504"/>
      </c:barChart>
      <c:catAx>
        <c:axId val="1431879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700"/>
            </a:pPr>
            <a:endParaRPr lang="en-US"/>
          </a:p>
        </c:txPr>
        <c:crossAx val="143189504"/>
        <c:crosses val="autoZero"/>
        <c:auto val="1"/>
        <c:lblAlgn val="ctr"/>
        <c:lblOffset val="100"/>
      </c:catAx>
      <c:valAx>
        <c:axId val="143189504"/>
        <c:scaling>
          <c:orientation val="minMax"/>
          <c:max val="0.60000000000000064"/>
        </c:scaling>
        <c:axPos val="l"/>
        <c:numFmt formatCode="0.0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43187968"/>
        <c:crosses val="autoZero"/>
        <c:crossBetween val="between"/>
      </c:valAx>
      <c:spPr>
        <a:noFill/>
      </c:spPr>
    </c:plotArea>
    <c:plotVisOnly val="1"/>
  </c:chart>
  <c:spPr>
    <a:noFill/>
    <a:ln>
      <a:noFill/>
    </a:ln>
  </c:spPr>
  <c:txPr>
    <a:bodyPr/>
    <a:lstStyle/>
    <a:p>
      <a:pPr>
        <a:defRPr sz="600">
          <a:latin typeface="Comic Sans MS" pitchFamily="66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1"/>
  <c:chart>
    <c:title>
      <c:tx>
        <c:rich>
          <a:bodyPr/>
          <a:lstStyle/>
          <a:p>
            <a:pPr>
              <a:defRPr lang="en-US"/>
            </a:pPr>
            <a:r>
              <a:rPr lang="en-US"/>
              <a:t>Resultados en Lectura (PISA 2009)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805414397374838"/>
          <c:y val="0.10043505698249459"/>
          <c:w val="0.65805665063920116"/>
          <c:h val="0.78248093608241887"/>
        </c:manualLayout>
      </c:layout>
      <c:barChart>
        <c:barDir val="bar"/>
        <c:grouping val="clustered"/>
        <c:ser>
          <c:idx val="0"/>
          <c:order val="0"/>
          <c:tx>
            <c:strRef>
              <c:f>'Resultados PISA'!$C$3</c:f>
              <c:strCache>
                <c:ptCount val="1"/>
                <c:pt idx="0">
                  <c:v>Promedio Lectura</c:v>
                </c:pt>
              </c:strCache>
            </c:strRef>
          </c:tx>
          <c:spPr>
            <a:solidFill>
              <a:srgbClr val="4D82B9"/>
            </a:solidFill>
          </c:spPr>
          <c:dPt>
            <c:idx val="3"/>
            <c:spPr>
              <a:solidFill>
                <a:srgbClr val="FCB441"/>
              </a:solidFill>
            </c:spPr>
          </c:dPt>
          <c:dPt>
            <c:idx val="7"/>
            <c:spPr>
              <a:solidFill>
                <a:srgbClr val="C23D3A"/>
              </a:solidFill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'Resultados PISA'!$B$4:$B$21</c:f>
              <c:strCache>
                <c:ptCount val="18"/>
                <c:pt idx="0">
                  <c:v>Brasil</c:v>
                </c:pt>
                <c:pt idx="1">
                  <c:v>México</c:v>
                </c:pt>
                <c:pt idx="2">
                  <c:v>Chile</c:v>
                </c:pt>
                <c:pt idx="3">
                  <c:v>España</c:v>
                </c:pt>
                <c:pt idx="4">
                  <c:v>Grecia</c:v>
                </c:pt>
                <c:pt idx="5">
                  <c:v>Italia</c:v>
                </c:pt>
                <c:pt idx="6">
                  <c:v>Portugal</c:v>
                </c:pt>
                <c:pt idx="7">
                  <c:v>OCDE</c:v>
                </c:pt>
                <c:pt idx="8">
                  <c:v>R. Unido</c:v>
                </c:pt>
                <c:pt idx="9">
                  <c:v>Francia</c:v>
                </c:pt>
                <c:pt idx="10">
                  <c:v>Irlanda</c:v>
                </c:pt>
                <c:pt idx="11">
                  <c:v>Alemania</c:v>
                </c:pt>
                <c:pt idx="12">
                  <c:v>Suecia</c:v>
                </c:pt>
                <c:pt idx="13">
                  <c:v>EE.UU.</c:v>
                </c:pt>
                <c:pt idx="14">
                  <c:v>Noruega</c:v>
                </c:pt>
                <c:pt idx="15">
                  <c:v>Países Bajos</c:v>
                </c:pt>
                <c:pt idx="16">
                  <c:v>Japón</c:v>
                </c:pt>
                <c:pt idx="17">
                  <c:v>Finlandia</c:v>
                </c:pt>
              </c:strCache>
            </c:strRef>
          </c:cat>
          <c:val>
            <c:numRef>
              <c:f>'Resultados PISA'!$C$4:$C$21</c:f>
              <c:numCache>
                <c:formatCode>0</c:formatCode>
                <c:ptCount val="18"/>
                <c:pt idx="0">
                  <c:v>411.7549157952804</c:v>
                </c:pt>
                <c:pt idx="1">
                  <c:v>425.26530952012109</c:v>
                </c:pt>
                <c:pt idx="2">
                  <c:v>449.36960196833371</c:v>
                </c:pt>
                <c:pt idx="3">
                  <c:v>481.04233971331098</c:v>
                </c:pt>
                <c:pt idx="4">
                  <c:v>482.77622956029836</c:v>
                </c:pt>
                <c:pt idx="5">
                  <c:v>486.05109151177135</c:v>
                </c:pt>
                <c:pt idx="6">
                  <c:v>489.33490350263253</c:v>
                </c:pt>
                <c:pt idx="7">
                  <c:v>493.44516550224699</c:v>
                </c:pt>
                <c:pt idx="8">
                  <c:v>494.18202866054497</c:v>
                </c:pt>
                <c:pt idx="9">
                  <c:v>495.61658059572602</c:v>
                </c:pt>
                <c:pt idx="10">
                  <c:v>495.6390936990245</c:v>
                </c:pt>
                <c:pt idx="11">
                  <c:v>497.30505383873071</c:v>
                </c:pt>
                <c:pt idx="12">
                  <c:v>497.4494430880448</c:v>
                </c:pt>
                <c:pt idx="13">
                  <c:v>499.82681345983565</c:v>
                </c:pt>
                <c:pt idx="14">
                  <c:v>503.23002859052696</c:v>
                </c:pt>
                <c:pt idx="15">
                  <c:v>508.40371326387907</c:v>
                </c:pt>
                <c:pt idx="16">
                  <c:v>519.85772944639621</c:v>
                </c:pt>
                <c:pt idx="17">
                  <c:v>535.87797531406613</c:v>
                </c:pt>
              </c:numCache>
            </c:numRef>
          </c:val>
        </c:ser>
        <c:dLbls>
          <c:showVal val="1"/>
        </c:dLbls>
        <c:gapWidth val="83"/>
        <c:overlap val="-95"/>
        <c:axId val="103835136"/>
        <c:axId val="103836672"/>
      </c:barChart>
      <c:catAx>
        <c:axId val="103835136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3836672"/>
        <c:crosses val="autoZero"/>
        <c:auto val="1"/>
        <c:lblAlgn val="ctr"/>
        <c:lblOffset val="100"/>
      </c:catAx>
      <c:valAx>
        <c:axId val="103836672"/>
        <c:scaling>
          <c:orientation val="minMax"/>
          <c:min val="35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Puntuación media</a:t>
                </a:r>
                <a:r>
                  <a:rPr lang="en-US" baseline="0"/>
                  <a:t> en Lectura</a:t>
                </a:r>
                <a:endParaRPr lang="en-US"/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lang="en-US" sz="700"/>
            </a:pPr>
            <a:endParaRPr lang="en-US"/>
          </a:p>
        </c:txPr>
        <c:crossAx val="10383513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800">
          <a:latin typeface="Comic Sans MS" pitchFamily="66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plotArea>
      <c:layout>
        <c:manualLayout>
          <c:layoutTarget val="inner"/>
          <c:xMode val="edge"/>
          <c:yMode val="edge"/>
          <c:x val="2.6273514812334094E-2"/>
          <c:y val="5.1400554097404488E-2"/>
          <c:w val="0.5150050058175718"/>
          <c:h val="0.91859543598716831"/>
        </c:manualLayout>
      </c:layout>
      <c:bubbleChart>
        <c:ser>
          <c:idx val="0"/>
          <c:order val="0"/>
          <c:tx>
            <c:strRef>
              <c:f>[6]UsoResultados!$B$75</c:f>
              <c:strCache>
                <c:ptCount val="1"/>
                <c:pt idx="0">
                  <c:v>#¡REF!</c:v>
                </c:pt>
              </c:strCache>
            </c:strRef>
          </c:tx>
          <c:spPr>
            <a:solidFill>
              <a:srgbClr val="FCB441"/>
            </a:solidFill>
          </c:spPr>
          <c:yVal>
            <c:numRef>
              <c:f>[6]UsoResultados!$C$75</c:f>
              <c:numCache>
                <c:formatCode>General</c:formatCode>
                <c:ptCount val="1"/>
                <c:pt idx="0">
                  <c:v>4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</c:ser>
        <c:ser>
          <c:idx val="1"/>
          <c:order val="1"/>
          <c:tx>
            <c:strRef>
              <c:f>[6]UsoResultados!$B$76</c:f>
              <c:strCache>
                <c:ptCount val="1"/>
                <c:pt idx="0">
                  <c:v>#¡REF!</c:v>
                </c:pt>
              </c:strCache>
            </c:strRef>
          </c:tx>
          <c:spPr>
            <a:solidFill>
              <a:srgbClr val="FFEFBD"/>
            </a:solidFill>
          </c:spPr>
          <c:xVal>
            <c:numRef>
              <c:f>[6]UsoResultados!$C$76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bubbleSize>
            <c:numLit>
              <c:formatCode>General</c:formatCode>
              <c:ptCount val="1"/>
              <c:pt idx="0">
                <c:v>0.5</c:v>
              </c:pt>
            </c:numLit>
          </c:bubbleSize>
        </c:ser>
        <c:bubbleScale val="100"/>
        <c:axId val="103862272"/>
        <c:axId val="103863808"/>
      </c:bubbleChart>
      <c:valAx>
        <c:axId val="103862272"/>
        <c:scaling>
          <c:orientation val="minMax"/>
        </c:scaling>
        <c:delete val="1"/>
        <c:axPos val="b"/>
        <c:tickLblPos val="none"/>
        <c:crossAx val="103863808"/>
        <c:crosses val="autoZero"/>
        <c:crossBetween val="midCat"/>
      </c:valAx>
      <c:valAx>
        <c:axId val="103863808"/>
        <c:scaling>
          <c:orientation val="minMax"/>
          <c:max val="5"/>
          <c:min val="0"/>
        </c:scaling>
        <c:delete val="1"/>
        <c:axPos val="l"/>
        <c:numFmt formatCode="General" sourceLinked="1"/>
        <c:tickLblPos val="none"/>
        <c:crossAx val="103862272"/>
        <c:crosses val="autoZero"/>
        <c:crossBetween val="midCat"/>
        <c:majorUnit val="6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>
          <a:latin typeface="Comic Sans MS" pitchFamily="66" charset="0"/>
          <a:cs typeface="Arial" pitchFamily="34" charset="0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0.2203</cdr:x>
      <cdr:y>0.3913</cdr:y>
    </cdr:from>
    <cdr:to>
      <cdr:x>0.27819</cdr:x>
      <cdr:y>0.62393</cdr:y>
    </cdr:to>
    <cdr:sp macro="" textlink="">
      <cdr:nvSpPr>
        <cdr:cNvPr id="2" name="1 Flecha arriba"/>
        <cdr:cNvSpPr/>
      </cdr:nvSpPr>
      <cdr:spPr>
        <a:xfrm xmlns:a="http://schemas.openxmlformats.org/drawingml/2006/main">
          <a:off x="343128" y="642942"/>
          <a:ext cx="90166" cy="382228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0.17391</cdr:y>
    </cdr:from>
    <cdr:to>
      <cdr:x>0.03676</cdr:x>
      <cdr:y>0.91603</cdr:y>
    </cdr:to>
    <cdr:sp macro="" textlink="">
      <cdr:nvSpPr>
        <cdr:cNvPr id="3" name="2 CuadroTexto"/>
        <cdr:cNvSpPr txBox="1"/>
      </cdr:nvSpPr>
      <cdr:spPr>
        <a:xfrm xmlns:a="http://schemas.openxmlformats.org/drawingml/2006/main" rot="16200000">
          <a:off x="-581051" y="866803"/>
          <a:ext cx="1219358" cy="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600" i="1" dirty="0" err="1">
              <a:latin typeface="Arial" pitchFamily="34" charset="0"/>
              <a:cs typeface="Arial" pitchFamily="34" charset="0"/>
            </a:rPr>
            <a:t>Puntuación</a:t>
          </a:r>
          <a:r>
            <a:rPr lang="en-US" sz="600" i="1" dirty="0">
              <a:latin typeface="Arial" pitchFamily="34" charset="0"/>
              <a:cs typeface="Arial" pitchFamily="34" charset="0"/>
            </a:rPr>
            <a:t> </a:t>
          </a:r>
          <a:r>
            <a:rPr lang="en-US" sz="600" i="1" dirty="0" err="1">
              <a:latin typeface="Arial" pitchFamily="34" charset="0"/>
              <a:cs typeface="Arial" pitchFamily="34" charset="0"/>
            </a:rPr>
            <a:t>promedio</a:t>
          </a:r>
          <a:r>
            <a:rPr lang="en-US" sz="600" i="1" dirty="0">
              <a:latin typeface="Arial" pitchFamily="34" charset="0"/>
              <a:cs typeface="Arial" pitchFamily="34" charset="0"/>
            </a:rPr>
            <a:t> en </a:t>
          </a:r>
          <a:r>
            <a:rPr lang="en-US" sz="600" i="1" dirty="0" err="1">
              <a:latin typeface="Arial" pitchFamily="34" charset="0"/>
              <a:cs typeface="Arial" pitchFamily="34" charset="0"/>
            </a:rPr>
            <a:t>Lectura</a:t>
          </a:r>
          <a:r>
            <a:rPr lang="en-US" sz="600" i="1" dirty="0">
              <a:latin typeface="Arial" pitchFamily="34" charset="0"/>
              <a:cs typeface="Arial" pitchFamily="34" charset="0"/>
            </a:rPr>
            <a:t> (PISA 2009)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901" tIns="47451" rIns="94901" bIns="474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901" tIns="47451" rIns="94901" bIns="474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57E77D-27B1-49D9-B82B-A7DB6E992FDF}" type="datetimeFigureOut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1" tIns="47451" rIns="94901" bIns="47451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901" tIns="47451" rIns="94901" bIns="47451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901" tIns="47451" rIns="94901" bIns="474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4901" tIns="47451" rIns="94901" bIns="474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886D5E-204B-4B77-B45C-8B4E67A603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1DA779-CE2A-4DC3-9702-38CDF4C53DE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49454-DFC2-4EE6-A206-D1B88EA2E2E7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AB02-BBEC-422E-AADA-9EAC917BEE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1756D-5384-45AB-BC80-22581D89B766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1CB2-A567-4677-B24E-1291C4AA7B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B55E2-FF2F-4C57-9B1E-A0942FC4947E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2FF53-5182-4198-892E-BDA120474A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2D8A-DC61-4B32-8F53-FDD9D42A249B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091B-41DA-4C2D-B6D0-EE691104AF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2192-D126-4FB7-A1A2-016377945BAB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88839-D045-4023-8259-C74308670C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ED8CC-003E-4B3A-9E7A-D1F3BE43FF5B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13A3-4EF5-438E-8911-4401F12F10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4182-B3DC-4FF6-A8D3-C643E341C215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C965-1074-46CB-9415-4898AC01C2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FB231-2911-4D36-996C-6629A4FC06F3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BA3-3F58-4542-9BCE-54C0FAE292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F844-FE2B-448B-9EBA-8FC5651A5B01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9580D-15B2-4ADB-9D75-6B4ED0E673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E1F56-4572-4272-8F84-2CC1FA4EA32A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C2BF-9EA6-48E0-B0F3-FB1BA1E5D8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99C9-000A-49CD-B901-615470050B27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D0B9A-EA97-43E1-8DE9-E3C1C57803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6EB4AF-0A03-4E8A-9031-98E59FB20293}" type="datetime1">
              <a:rPr lang="es-ES"/>
              <a:pPr>
                <a:defRPr/>
              </a:pPr>
              <a:t>10/09/2012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A74405-3239-493C-AEDE-900C208340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image" Target="../media/image3.jpeg"/><Relationship Id="rId7" Type="http://schemas.openxmlformats.org/officeDocument/2006/relationships/chart" Target="../charts/chart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oecd.org/pisa/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educacion.gob.es/ine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4.emf"/><Relationship Id="rId10" Type="http://schemas.openxmlformats.org/officeDocument/2006/relationships/image" Target="../media/image12.png"/><Relationship Id="rId4" Type="http://schemas.openxmlformats.org/officeDocument/2006/relationships/image" Target="../media/image3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ChangeArrowheads="1"/>
          </p:cNvSpPr>
          <p:nvPr/>
        </p:nvSpPr>
        <p:spPr bwMode="auto">
          <a:xfrm>
            <a:off x="0" y="7381875"/>
            <a:ext cx="3429000" cy="2286000"/>
          </a:xfrm>
          <a:prstGeom prst="rect">
            <a:avLst/>
          </a:prstGeom>
          <a:solidFill>
            <a:srgbClr val="B8CDE3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4338" name="53 Grupo"/>
          <p:cNvGrpSpPr>
            <a:grpSpLocks/>
          </p:cNvGrpSpPr>
          <p:nvPr/>
        </p:nvGrpSpPr>
        <p:grpSpPr bwMode="auto">
          <a:xfrm>
            <a:off x="3429000" y="1524000"/>
            <a:ext cx="3429000" cy="3649663"/>
            <a:chOff x="1000100" y="573480"/>
            <a:chExt cx="6029356" cy="6133793"/>
          </a:xfrm>
        </p:grpSpPr>
        <p:grpSp>
          <p:nvGrpSpPr>
            <p:cNvPr id="14372" name="16 Grupo"/>
            <p:cNvGrpSpPr>
              <a:grpSpLocks/>
            </p:cNvGrpSpPr>
            <p:nvPr/>
          </p:nvGrpSpPr>
          <p:grpSpPr bwMode="auto">
            <a:xfrm>
              <a:off x="1000100" y="1016380"/>
              <a:ext cx="5857913" cy="5690893"/>
              <a:chOff x="1000100" y="442900"/>
              <a:chExt cx="5857913" cy="5690893"/>
            </a:xfrm>
          </p:grpSpPr>
          <p:pic>
            <p:nvPicPr>
              <p:cNvPr id="14374" name="56 Imagen" descr="8923729-curva-de-crecimiento-de-la-flecha-roja-aislados-en-blanco.jpeg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00100" y="442900"/>
                <a:ext cx="4714908" cy="2057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4375" name="38 Grupo"/>
              <p:cNvGrpSpPr>
                <a:grpSpLocks/>
              </p:cNvGrpSpPr>
              <p:nvPr/>
            </p:nvGrpSpPr>
            <p:grpSpPr bwMode="auto">
              <a:xfrm>
                <a:off x="1357289" y="1357298"/>
                <a:ext cx="5500724" cy="4776495"/>
                <a:chOff x="1357290" y="1357298"/>
                <a:chExt cx="4143404" cy="4776495"/>
              </a:xfrm>
            </p:grpSpPr>
            <p:sp>
              <p:nvSpPr>
                <p:cNvPr id="65" name="5 Rectángulo"/>
                <p:cNvSpPr/>
                <p:nvPr/>
              </p:nvSpPr>
              <p:spPr>
                <a:xfrm>
                  <a:off x="3785862" y="1358026"/>
                  <a:ext cx="1715714" cy="2355866"/>
                </a:xfrm>
                <a:prstGeom prst="rect">
                  <a:avLst/>
                </a:prstGeom>
                <a:solidFill>
                  <a:srgbClr val="4D82B9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" sz="800" dirty="0">
                      <a:latin typeface="Comic Sans MS" pitchFamily="66" charset="0"/>
                    </a:rPr>
                    <a:t>Mayores niveles salariales</a:t>
                  </a: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800" dirty="0">
                    <a:latin typeface="Comic Sans MS" pitchFamily="66" charset="0"/>
                  </a:endParaRPr>
                </a:p>
              </p:txBody>
            </p:sp>
            <p:sp>
              <p:nvSpPr>
                <p:cNvPr id="66" name="65 Rectángulo"/>
                <p:cNvSpPr/>
                <p:nvPr/>
              </p:nvSpPr>
              <p:spPr>
                <a:xfrm>
                  <a:off x="2595796" y="1928983"/>
                  <a:ext cx="1715714" cy="1814258"/>
                </a:xfrm>
                <a:prstGeom prst="rect">
                  <a:avLst/>
                </a:prstGeom>
                <a:solidFill>
                  <a:srgbClr val="4D82B9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" sz="800" dirty="0">
                      <a:latin typeface="Comic Sans MS" pitchFamily="66" charset="0"/>
                    </a:rPr>
                    <a:t>Mayor estabilidad</a:t>
                  </a: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800" dirty="0">
                    <a:latin typeface="Comic Sans MS" pitchFamily="66" charset="0"/>
                  </a:endParaRPr>
                </a:p>
              </p:txBody>
            </p:sp>
            <p:sp>
              <p:nvSpPr>
                <p:cNvPr id="67" name="66 Rectángulo"/>
                <p:cNvSpPr/>
                <p:nvPr/>
              </p:nvSpPr>
              <p:spPr>
                <a:xfrm>
                  <a:off x="1428858" y="2526621"/>
                  <a:ext cx="1715714" cy="1229959"/>
                </a:xfrm>
                <a:prstGeom prst="rect">
                  <a:avLst/>
                </a:prstGeom>
                <a:solidFill>
                  <a:srgbClr val="4D82B9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" sz="800" dirty="0">
                      <a:latin typeface="Comic Sans MS" pitchFamily="66" charset="0"/>
                    </a:rPr>
                    <a:t>Mayores probabilidades de contratación</a:t>
                  </a:r>
                </a:p>
                <a:p>
                  <a:pPr algn="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sz="800" dirty="0">
                    <a:latin typeface="Comic Sans MS" pitchFamily="66" charset="0"/>
                  </a:endParaRP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800" dirty="0">
                    <a:latin typeface="Comic Sans MS" pitchFamily="66" charset="0"/>
                  </a:endParaRPr>
                </a:p>
              </p:txBody>
            </p:sp>
            <p:sp>
              <p:nvSpPr>
                <p:cNvPr id="68" name="67 Rectángulo redondeado"/>
                <p:cNvSpPr/>
                <p:nvPr/>
              </p:nvSpPr>
              <p:spPr>
                <a:xfrm>
                  <a:off x="1857786" y="3246988"/>
                  <a:ext cx="1007142" cy="397535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" sz="800" b="1" dirty="0">
                      <a:solidFill>
                        <a:schemeClr val="tx1"/>
                      </a:solidFill>
                      <a:latin typeface="Comic Sans MS" pitchFamily="66" charset="0"/>
                    </a:rPr>
                    <a:t>+</a:t>
                  </a:r>
                  <a:r>
                    <a:rPr lang="es-ES" sz="800" b="1" dirty="0" smtClean="0">
                      <a:solidFill>
                        <a:schemeClr val="tx1"/>
                      </a:solidFill>
                      <a:latin typeface="Comic Sans MS" pitchFamily="66" charset="0"/>
                    </a:rPr>
                    <a:t>26,8%</a:t>
                  </a:r>
                  <a:r>
                    <a:rPr lang="es-ES" sz="800" b="1" baseline="30000" dirty="0" smtClean="0">
                      <a:solidFill>
                        <a:schemeClr val="tx1"/>
                      </a:solidFill>
                      <a:latin typeface="Comic Sans MS" pitchFamily="66" charset="0"/>
                    </a:rPr>
                    <a:t>1</a:t>
                  </a:r>
                  <a:endParaRPr lang="en-US" sz="800" b="1" baseline="30000" dirty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69" name="68 Rectángulo redondeado"/>
                <p:cNvSpPr/>
                <p:nvPr/>
              </p:nvSpPr>
              <p:spPr>
                <a:xfrm>
                  <a:off x="3207649" y="2716050"/>
                  <a:ext cx="1007142" cy="394868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" sz="800" b="1" dirty="0">
                      <a:solidFill>
                        <a:schemeClr val="tx1"/>
                      </a:solidFill>
                      <a:latin typeface="Comic Sans MS" pitchFamily="66" charset="0"/>
                    </a:rPr>
                    <a:t>+6,8%</a:t>
                  </a:r>
                  <a:r>
                    <a:rPr lang="es-ES" sz="800" b="1" baseline="30000" dirty="0">
                      <a:solidFill>
                        <a:schemeClr val="tx1"/>
                      </a:solidFill>
                      <a:latin typeface="Comic Sans MS" pitchFamily="66" charset="0"/>
                    </a:rPr>
                    <a:t>2</a:t>
                  </a:r>
                  <a:endParaRPr lang="en-US" sz="800" b="1" baseline="30000" dirty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70" name="69 Rectángulo redondeado"/>
                <p:cNvSpPr/>
                <p:nvPr/>
              </p:nvSpPr>
              <p:spPr>
                <a:xfrm>
                  <a:off x="4357767" y="2214461"/>
                  <a:ext cx="1009243" cy="397537"/>
                </a:xfrm>
                <a:prstGeom prst="round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" sz="800" b="1" dirty="0">
                      <a:solidFill>
                        <a:schemeClr val="tx1"/>
                      </a:solidFill>
                      <a:latin typeface="Comic Sans MS" pitchFamily="66" charset="0"/>
                    </a:rPr>
                    <a:t>+63%</a:t>
                  </a:r>
                  <a:r>
                    <a:rPr lang="es-ES" sz="800" b="1" baseline="30000" dirty="0">
                      <a:solidFill>
                        <a:schemeClr val="tx1"/>
                      </a:solidFill>
                      <a:latin typeface="Comic Sans MS" pitchFamily="66" charset="0"/>
                    </a:rPr>
                    <a:t>3</a:t>
                  </a:r>
                  <a:endParaRPr lang="en-US" sz="800" b="1" baseline="30000" dirty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4382" name="70 CuadroTexto"/>
                <p:cNvSpPr txBox="1">
                  <a:spLocks noChangeArrowheads="1"/>
                </p:cNvSpPr>
                <p:nvPr/>
              </p:nvSpPr>
              <p:spPr bwMode="auto">
                <a:xfrm>
                  <a:off x="1357290" y="3857628"/>
                  <a:ext cx="4143404" cy="2276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s-ES" sz="800" dirty="0">
                      <a:latin typeface="Comic Sans MS" pitchFamily="66" charset="0"/>
                    </a:rPr>
                    <a:t>1 Diferencia entre la tasa de empleo de un individuo con Educación Terciaria y la de un graduado en primera etapa de Educación Secundaria o inferior (2010)</a:t>
                  </a: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s-ES" sz="800" dirty="0">
                      <a:latin typeface="Comic Sans MS" pitchFamily="66" charset="0"/>
                    </a:rPr>
                    <a:t>2 Diferencia en el incremento del % de desempleados con estudios inferiores a segunda etapa de Educación Secundaria y los que tienen estudios superiores (2010-2008)</a:t>
                  </a:r>
                </a:p>
                <a:p>
                  <a:pPr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s-ES" sz="800" dirty="0">
                      <a:latin typeface="Comic Sans MS" pitchFamily="66" charset="0"/>
                    </a:rPr>
                    <a:t>3 Diferencia en la remuneración salarial de los trabajadores con Educación Terciaria y los que han completado la primera etapa de Educación Secundaria o un nivel inferior </a:t>
                  </a:r>
                  <a:r>
                    <a:rPr lang="es-ES" sz="800" dirty="0" smtClean="0">
                      <a:latin typeface="Comic Sans MS" pitchFamily="66" charset="0"/>
                    </a:rPr>
                    <a:t>(2009)</a:t>
                  </a:r>
                  <a:endParaRPr lang="en-US" sz="800" dirty="0">
                    <a:latin typeface="Comic Sans MS" pitchFamily="66" charset="0"/>
                  </a:endParaRPr>
                </a:p>
              </p:txBody>
            </p:sp>
          </p:grpSp>
        </p:grpSp>
        <p:pic>
          <p:nvPicPr>
            <p:cNvPr id="14373" name="55 Imagen" descr="2379110-graduado.jpe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29256" y="573480"/>
              <a:ext cx="1600200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39" name="43 Grupo"/>
          <p:cNvGrpSpPr>
            <a:grpSpLocks/>
          </p:cNvGrpSpPr>
          <p:nvPr/>
        </p:nvGrpSpPr>
        <p:grpSpPr bwMode="auto">
          <a:xfrm>
            <a:off x="0" y="-87314"/>
            <a:ext cx="6884988" cy="1079874"/>
            <a:chOff x="0" y="-87561"/>
            <a:chExt cx="6885384" cy="1009504"/>
          </a:xfrm>
        </p:grpSpPr>
        <p:sp>
          <p:nvSpPr>
            <p:cNvPr id="19" name="18 Rectángulo"/>
            <p:cNvSpPr/>
            <p:nvPr/>
          </p:nvSpPr>
          <p:spPr>
            <a:xfrm>
              <a:off x="0" y="-243"/>
              <a:ext cx="6858394" cy="92059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5985219" y="-243"/>
              <a:ext cx="900165" cy="8493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grpSp>
          <p:nvGrpSpPr>
            <p:cNvPr id="14351" name="183 Grupo"/>
            <p:cNvGrpSpPr>
              <a:grpSpLocks/>
            </p:cNvGrpSpPr>
            <p:nvPr/>
          </p:nvGrpSpPr>
          <p:grpSpPr bwMode="auto">
            <a:xfrm>
              <a:off x="178687" y="-87561"/>
              <a:ext cx="1115998" cy="1008001"/>
              <a:chOff x="5342344" y="619926"/>
              <a:chExt cx="1293299" cy="1108926"/>
            </a:xfrm>
          </p:grpSpPr>
          <p:sp>
            <p:nvSpPr>
              <p:cNvPr id="28" name="27 Rectángulo"/>
              <p:cNvSpPr/>
              <p:nvPr/>
            </p:nvSpPr>
            <p:spPr>
              <a:xfrm>
                <a:off x="5346755" y="619926"/>
                <a:ext cx="373216" cy="473028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2400" b="1" dirty="0">
                    <a:ln w="11430"/>
                    <a:solidFill>
                      <a:srgbClr val="0070C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•</a:t>
                </a:r>
              </a:p>
            </p:txBody>
          </p:sp>
          <p:grpSp>
            <p:nvGrpSpPr>
              <p:cNvPr id="14365" name="48 Grupo"/>
              <p:cNvGrpSpPr>
                <a:grpSpLocks/>
              </p:cNvGrpSpPr>
              <p:nvPr/>
            </p:nvGrpSpPr>
            <p:grpSpPr bwMode="auto">
              <a:xfrm>
                <a:off x="5342344" y="691935"/>
                <a:ext cx="1293299" cy="1036917"/>
                <a:chOff x="4195916" y="1557555"/>
                <a:chExt cx="1293299" cy="1036917"/>
              </a:xfrm>
            </p:grpSpPr>
            <p:grpSp>
              <p:nvGrpSpPr>
                <p:cNvPr id="14366" name="26 Grupo"/>
                <p:cNvGrpSpPr>
                  <a:grpSpLocks/>
                </p:cNvGrpSpPr>
                <p:nvPr/>
              </p:nvGrpSpPr>
              <p:grpSpPr bwMode="auto">
                <a:xfrm>
                  <a:off x="4324837" y="1643051"/>
                  <a:ext cx="1164378" cy="951421"/>
                  <a:chOff x="2967515" y="2857497"/>
                  <a:chExt cx="1164378" cy="951421"/>
                </a:xfrm>
              </p:grpSpPr>
              <p:sp>
                <p:nvSpPr>
                  <p:cNvPr id="33" name="32 Rectángulo"/>
                  <p:cNvSpPr/>
                  <p:nvPr/>
                </p:nvSpPr>
                <p:spPr>
                  <a:xfrm flipH="1">
                    <a:off x="3643299" y="2862861"/>
                    <a:ext cx="357190" cy="946057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l-GR" sz="5400" b="1" dirty="0">
                        <a:ln w="11430"/>
                        <a:solidFill>
                          <a:srgbClr val="0070C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+mn-lt"/>
                      </a:rPr>
                      <a:t>Ξ</a:t>
                    </a:r>
                    <a:endParaRPr lang="es-ES" sz="5400" b="1" dirty="0">
                      <a:ln w="11430"/>
                      <a:solidFill>
                        <a:srgbClr val="0070C0"/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+mn-lt"/>
                    </a:endParaRPr>
                  </a:p>
                </p:txBody>
              </p:sp>
              <p:sp>
                <p:nvSpPr>
                  <p:cNvPr id="34" name="33 Rectángulo"/>
                  <p:cNvSpPr/>
                  <p:nvPr/>
                </p:nvSpPr>
                <p:spPr>
                  <a:xfrm>
                    <a:off x="2967515" y="2862861"/>
                    <a:ext cx="707201" cy="946057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ES" sz="5400" b="1" dirty="0">
                        <a:ln w="11430"/>
                        <a:solidFill>
                          <a:srgbClr val="0070C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+mn-lt"/>
                      </a:rPr>
                      <a:t>N</a:t>
                    </a:r>
                  </a:p>
                </p:txBody>
              </p:sp>
              <p:sp>
                <p:nvSpPr>
                  <p:cNvPr id="35" name="34 Rectángulo"/>
                  <p:cNvSpPr/>
                  <p:nvPr/>
                </p:nvSpPr>
                <p:spPr>
                  <a:xfrm>
                    <a:off x="3725101" y="2857497"/>
                    <a:ext cx="406792" cy="946057"/>
                  </a:xfrm>
                  <a:prstGeom prst="rect">
                    <a:avLst/>
                  </a:prstGeom>
                  <a:noFill/>
                  <a:effectLst/>
                </p:spPr>
                <p:txBody>
                  <a:bodyPr wrap="none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ES" sz="5400" b="1" dirty="0">
                        <a:ln w="11430"/>
                        <a:solidFill>
                          <a:srgbClr val="0070C0"/>
                        </a:soli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+mn-lt"/>
                      </a:rPr>
                      <a:t>I</a:t>
                    </a:r>
                  </a:p>
                </p:txBody>
              </p:sp>
            </p:grpSp>
            <p:sp>
              <p:nvSpPr>
                <p:cNvPr id="31" name="30 Rectángulo"/>
                <p:cNvSpPr/>
                <p:nvPr/>
              </p:nvSpPr>
              <p:spPr>
                <a:xfrm>
                  <a:off x="4736711" y="1557555"/>
                  <a:ext cx="576436" cy="94605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" sz="54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+mn-lt"/>
                    </a:rPr>
                    <a:t>E</a:t>
                  </a:r>
                </a:p>
              </p:txBody>
            </p:sp>
            <p:sp>
              <p:nvSpPr>
                <p:cNvPr id="32" name="31 Rectángulo"/>
                <p:cNvSpPr/>
                <p:nvPr/>
              </p:nvSpPr>
              <p:spPr>
                <a:xfrm>
                  <a:off x="4195916" y="1571613"/>
                  <a:ext cx="406792" cy="946056"/>
                </a:xfrm>
                <a:prstGeom prst="rect">
                  <a:avLst/>
                </a:prstGeom>
                <a:noFill/>
                <a:effectLst/>
              </p:spPr>
              <p:txBody>
                <a:bodyPr wrap="none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" sz="5400" b="1" dirty="0">
                      <a:ln w="11430"/>
                      <a:solidFill>
                        <a:srgbClr val="0070C0"/>
                      </a:soli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latin typeface="+mn-lt"/>
                    </a:rPr>
                    <a:t>I</a:t>
                  </a:r>
                </a:p>
              </p:txBody>
            </p:sp>
          </p:grpSp>
        </p:grpSp>
        <p:grpSp>
          <p:nvGrpSpPr>
            <p:cNvPr id="14352" name="201 Grupo"/>
            <p:cNvGrpSpPr>
              <a:grpSpLocks/>
            </p:cNvGrpSpPr>
            <p:nvPr/>
          </p:nvGrpSpPr>
          <p:grpSpPr bwMode="auto">
            <a:xfrm>
              <a:off x="1961329" y="-3356"/>
              <a:ext cx="2638729" cy="923910"/>
              <a:chOff x="1739365" y="3441019"/>
              <a:chExt cx="2908828" cy="946969"/>
            </a:xfrm>
          </p:grpSpPr>
          <p:sp>
            <p:nvSpPr>
              <p:cNvPr id="25" name="24 Rectángulo"/>
              <p:cNvSpPr/>
              <p:nvPr/>
            </p:nvSpPr>
            <p:spPr>
              <a:xfrm>
                <a:off x="2055313" y="3662434"/>
                <a:ext cx="2592880" cy="725554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4000" b="1" dirty="0" err="1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educacion</a:t>
                </a:r>
                <a:endParaRPr lang="es-ES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26" name="25 Rectángulo"/>
              <p:cNvSpPr/>
              <p:nvPr/>
            </p:nvSpPr>
            <p:spPr>
              <a:xfrm>
                <a:off x="1739365" y="3441019"/>
                <a:ext cx="1883713" cy="725554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4000" b="1" dirty="0">
                    <a:ln w="11430"/>
                    <a:solidFill>
                      <a:srgbClr val="0070C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Boletín</a:t>
                </a:r>
              </a:p>
            </p:txBody>
          </p:sp>
          <p:sp>
            <p:nvSpPr>
              <p:cNvPr id="27" name="26 Rectángulo"/>
              <p:cNvSpPr/>
              <p:nvPr/>
            </p:nvSpPr>
            <p:spPr>
              <a:xfrm rot="19703855">
                <a:off x="3971520" y="3627364"/>
                <a:ext cx="408550" cy="315459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14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de</a:t>
                </a:r>
              </a:p>
            </p:txBody>
          </p:sp>
        </p:grpSp>
        <p:cxnSp>
          <p:nvCxnSpPr>
            <p:cNvPr id="24" name="23 Conector recto"/>
            <p:cNvCxnSpPr/>
            <p:nvPr/>
          </p:nvCxnSpPr>
          <p:spPr>
            <a:xfrm>
              <a:off x="0" y="920356"/>
              <a:ext cx="6858394" cy="158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4354" name="37 Grupo"/>
            <p:cNvGrpSpPr>
              <a:grpSpLocks/>
            </p:cNvGrpSpPr>
            <p:nvPr/>
          </p:nvGrpSpPr>
          <p:grpSpPr bwMode="auto">
            <a:xfrm>
              <a:off x="6258437" y="196404"/>
              <a:ext cx="399348" cy="499107"/>
              <a:chOff x="6270013" y="133413"/>
              <a:chExt cx="342684" cy="900011"/>
            </a:xfrm>
          </p:grpSpPr>
          <p:sp>
            <p:nvSpPr>
              <p:cNvPr id="36" name="AutoShape 4"/>
              <p:cNvSpPr>
                <a:spLocks noChangeAspect="1" noChangeArrowheads="1"/>
              </p:cNvSpPr>
              <p:nvPr/>
            </p:nvSpPr>
            <p:spPr bwMode="auto">
              <a:xfrm>
                <a:off x="6270013" y="133413"/>
                <a:ext cx="342684" cy="900011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105366" tIns="52683" rIns="105366" bIns="52683"/>
              <a:lstStyle/>
              <a:p>
                <a:pPr defTabSz="95780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1200" dirty="0"/>
              </a:p>
            </p:txBody>
          </p:sp>
          <p:sp>
            <p:nvSpPr>
              <p:cNvPr id="37" name="WordArt 6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6365784" y="173085"/>
                <a:ext cx="188643" cy="84028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fromWordArt="1">
                <a:prstTxWarp prst="textPlain">
                  <a:avLst>
                    <a:gd name="adj" fmla="val 55412"/>
                  </a:avLst>
                </a:prstTxWarp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bg1"/>
                    </a:solidFill>
                    <a:effectLst>
                      <a:outerShdw dist="35921" dir="2700000" algn="ctr" rotWithShape="0">
                        <a:srgbClr val="808080">
                          <a:alpha val="79999"/>
                        </a:srgbClr>
                      </a:outerShdw>
                    </a:effectLst>
                    <a:latin typeface="Freestyle Script"/>
                  </a:rPr>
                  <a:t>2</a:t>
                </a:r>
              </a:p>
            </p:txBody>
          </p:sp>
        </p:grpSp>
      </p:grpSp>
      <p:pic>
        <p:nvPicPr>
          <p:cNvPr id="14340" name="Picture 112" descr="V:\ComunINCE\INDIVIDUAL\Alicia\Logo INEE\LOGO definitivo INEE capas.jpg"/>
          <p:cNvPicPr>
            <a:picLocks noChangeAspect="1" noChangeArrowheads="1"/>
          </p:cNvPicPr>
          <p:nvPr/>
        </p:nvPicPr>
        <p:blipFill>
          <a:blip r:embed="rId5"/>
          <a:srcRect t="10696" b="13371"/>
          <a:stretch>
            <a:fillRect/>
          </a:stretch>
        </p:blipFill>
        <p:spPr bwMode="auto">
          <a:xfrm>
            <a:off x="5857875" y="9617075"/>
            <a:ext cx="7921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40 Rectángulo"/>
          <p:cNvSpPr/>
          <p:nvPr/>
        </p:nvSpPr>
        <p:spPr>
          <a:xfrm>
            <a:off x="-71462" y="992560"/>
            <a:ext cx="69294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b="1" cap="small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Panorama de la Educación. Indicadores de la OCDE. 2012</a:t>
            </a:r>
          </a:p>
        </p:txBody>
      </p:sp>
      <p:sp>
        <p:nvSpPr>
          <p:cNvPr id="63" name="6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97650" y="9632950"/>
            <a:ext cx="260350" cy="215900"/>
          </a:xfrm>
        </p:spPr>
        <p:txBody>
          <a:bodyPr/>
          <a:lstStyle/>
          <a:p>
            <a:pPr>
              <a:defRPr/>
            </a:pPr>
            <a:fld id="{89A17CE7-057B-432D-AB85-716B997A11AE}" type="slidenum">
              <a:rPr lang="es-ES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71438" y="1381125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es-ES" sz="1000" dirty="0">
                <a:latin typeface="Comic Sans MS" pitchFamily="66" charset="0"/>
                <a:cs typeface="Arial" charset="0"/>
              </a:rPr>
              <a:t>La educación determina en gran medida la trayectoria laboral de un individuo.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Por</a:t>
            </a:r>
            <a:r>
              <a:rPr lang="en-US" sz="1000" dirty="0">
                <a:latin typeface="Comic Sans MS" pitchFamily="66" charset="0"/>
                <a:cs typeface="Arial" charset="0"/>
              </a:rPr>
              <a:t> un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lado</a:t>
            </a:r>
            <a:r>
              <a:rPr lang="en-US" sz="1000" dirty="0">
                <a:latin typeface="Comic Sans MS" pitchFamily="66" charset="0"/>
                <a:cs typeface="Arial" charset="0"/>
              </a:rPr>
              <a:t>,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tiene</a:t>
            </a:r>
            <a:r>
              <a:rPr lang="en-US" sz="1000" dirty="0">
                <a:latin typeface="Comic Sans MS" pitchFamily="66" charset="0"/>
                <a:cs typeface="Arial" charset="0"/>
              </a:rPr>
              <a:t>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incidencia</a:t>
            </a:r>
            <a:r>
              <a:rPr lang="en-US" sz="1000" dirty="0">
                <a:latin typeface="Comic Sans MS" pitchFamily="66" charset="0"/>
                <a:cs typeface="Arial" charset="0"/>
              </a:rPr>
              <a:t> en la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facilidad</a:t>
            </a:r>
            <a:r>
              <a:rPr lang="en-US" sz="1000" dirty="0">
                <a:latin typeface="Comic Sans MS" pitchFamily="66" charset="0"/>
                <a:cs typeface="Arial" charset="0"/>
              </a:rPr>
              <a:t> de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conseguir</a:t>
            </a:r>
            <a:r>
              <a:rPr lang="en-US" sz="1000" dirty="0">
                <a:latin typeface="Comic Sans MS" pitchFamily="66" charset="0"/>
                <a:cs typeface="Arial" charset="0"/>
              </a:rPr>
              <a:t> y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mantener</a:t>
            </a:r>
            <a:r>
              <a:rPr lang="en-US" sz="1000" dirty="0">
                <a:latin typeface="Comic Sans MS" pitchFamily="66" charset="0"/>
                <a:cs typeface="Arial" charset="0"/>
              </a:rPr>
              <a:t> un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empleo</a:t>
            </a:r>
            <a:r>
              <a:rPr lang="en-US" sz="1000" dirty="0">
                <a:latin typeface="Comic Sans MS" pitchFamily="66" charset="0"/>
                <a:cs typeface="Arial" charset="0"/>
              </a:rPr>
              <a:t> y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por</a:t>
            </a:r>
            <a:r>
              <a:rPr lang="en-US" sz="1000" dirty="0">
                <a:latin typeface="Comic Sans MS" pitchFamily="66" charset="0"/>
                <a:cs typeface="Arial" charset="0"/>
              </a:rPr>
              <a:t>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otro</a:t>
            </a:r>
            <a:r>
              <a:rPr lang="en-US" sz="1000" dirty="0">
                <a:latin typeface="Comic Sans MS" pitchFamily="66" charset="0"/>
                <a:cs typeface="Arial" charset="0"/>
              </a:rPr>
              <a:t>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lado</a:t>
            </a:r>
            <a:r>
              <a:rPr lang="en-US" sz="1000" dirty="0">
                <a:latin typeface="Comic Sans MS" pitchFamily="66" charset="0"/>
                <a:cs typeface="Arial" charset="0"/>
              </a:rPr>
              <a:t>,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influye</a:t>
            </a:r>
            <a:r>
              <a:rPr lang="en-US" sz="1000" dirty="0">
                <a:latin typeface="Comic Sans MS" pitchFamily="66" charset="0"/>
                <a:cs typeface="Arial" charset="0"/>
              </a:rPr>
              <a:t> en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las</a:t>
            </a:r>
            <a:r>
              <a:rPr lang="en-US" sz="1000" dirty="0">
                <a:latin typeface="Comic Sans MS" pitchFamily="66" charset="0"/>
                <a:cs typeface="Arial" charset="0"/>
              </a:rPr>
              <a:t>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condiciones</a:t>
            </a:r>
            <a:r>
              <a:rPr lang="en-US" sz="1000" dirty="0">
                <a:latin typeface="Comic Sans MS" pitchFamily="66" charset="0"/>
                <a:cs typeface="Arial" charset="0"/>
              </a:rPr>
              <a:t> y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características</a:t>
            </a:r>
            <a:r>
              <a:rPr lang="en-US" sz="1000" dirty="0">
                <a:latin typeface="Comic Sans MS" pitchFamily="66" charset="0"/>
                <a:cs typeface="Arial" charset="0"/>
              </a:rPr>
              <a:t> del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puesto</a:t>
            </a:r>
            <a:r>
              <a:rPr lang="en-US" sz="1000" dirty="0">
                <a:latin typeface="Comic Sans MS" pitchFamily="66" charset="0"/>
                <a:cs typeface="Arial" charset="0"/>
              </a:rPr>
              <a:t> de </a:t>
            </a:r>
            <a:r>
              <a:rPr lang="en-US" sz="1000" dirty="0" err="1">
                <a:latin typeface="Comic Sans MS" pitchFamily="66" charset="0"/>
                <a:cs typeface="Arial" charset="0"/>
              </a:rPr>
              <a:t>trabajo</a:t>
            </a:r>
            <a:r>
              <a:rPr lang="en-US" sz="1000" dirty="0">
                <a:latin typeface="Comic Sans MS" pitchFamily="66" charset="0"/>
                <a:cs typeface="Arial" charset="0"/>
              </a:rPr>
              <a:t>.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_tradnl" sz="1000" dirty="0">
                <a:latin typeface="Comic Sans MS" pitchFamily="66" charset="0"/>
                <a:cs typeface="Arial" charset="0"/>
              </a:rPr>
              <a:t>A mayor nivel de formación, aumentan las posibilidades de contratación. </a:t>
            </a:r>
          </a:p>
          <a:p>
            <a:pPr algn="just"/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Los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niveles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de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desempleo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de la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población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que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no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alcanza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la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segunda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etapa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de la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Educación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Secundaria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en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España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superan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en un 14%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las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tasas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de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desempleo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de los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individuos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con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estudios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terciarios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 algn="just"/>
            <a:endParaRPr lang="en-US" sz="1000" dirty="0">
              <a:latin typeface="Comic Sans MS" pitchFamily="66" charset="0"/>
              <a:cs typeface="Arial" charset="0"/>
            </a:endParaRPr>
          </a:p>
          <a:p>
            <a:pPr algn="just"/>
            <a:endParaRPr lang="en-US" sz="1000" dirty="0">
              <a:latin typeface="Comic Sans MS" pitchFamily="66" charset="0"/>
              <a:cs typeface="Arial" charset="0"/>
            </a:endParaRP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0" y="5738813"/>
            <a:ext cx="34305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_tradnl" sz="1000">
                <a:latin typeface="Comic Sans MS" pitchFamily="66" charset="0"/>
                <a:cs typeface="Arial" charset="0"/>
              </a:rPr>
              <a:t>Además, los trabajadores con estudios superiores generalmente son menos vulnerables frente una situación de desaceleración económica. </a:t>
            </a:r>
          </a:p>
          <a:p>
            <a:pPr algn="just">
              <a:spcAft>
                <a:spcPts val="1000"/>
              </a:spcAft>
            </a:pPr>
            <a:r>
              <a:rPr lang="en-US" sz="1000" i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El incremento de la tasa de paro entre los individuos con Educación Terciaria es un 6,8% menor que entre los individuos con estudios inferiores a segunda etapa de Educación Secundaria, comparando los años 2010 y 2008.</a:t>
            </a:r>
          </a:p>
          <a:p>
            <a:pPr algn="just"/>
            <a:endParaRPr lang="en-US" sz="1000">
              <a:latin typeface="Comic Sans MS" pitchFamily="66" charset="0"/>
              <a:cs typeface="Arial" charset="0"/>
            </a:endParaRP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3427413" y="8375650"/>
            <a:ext cx="3430587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_tradnl" sz="1000" dirty="0">
                <a:latin typeface="Comic Sans MS" pitchFamily="66" charset="0"/>
                <a:cs typeface="Arial" charset="0"/>
              </a:rPr>
              <a:t>Los trabajadores más formados pueden aspirar a una mayor remuneración salarial. </a:t>
            </a:r>
          </a:p>
          <a:p>
            <a:pPr algn="just">
              <a:spcAft>
                <a:spcPts val="1000"/>
              </a:spcAft>
            </a:pP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En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España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las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personas con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estudios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terciarios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ganan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un 41%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más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que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los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que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han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finalizado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la </a:t>
            </a:r>
            <a:r>
              <a:rPr lang="en-US" sz="1000" i="1" dirty="0" err="1" smtClean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Educación</a:t>
            </a:r>
            <a:r>
              <a:rPr lang="en-US" sz="1000" i="1" dirty="0" smtClean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Secundaria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smtClean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superior 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no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terciaria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y un 63%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más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que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los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que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han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completado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la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primera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etapa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de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Educación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Secundaria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o un </a:t>
            </a:r>
            <a:r>
              <a:rPr lang="en-US" sz="1000" i="1" dirty="0" err="1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nivel</a:t>
            </a:r>
            <a:r>
              <a:rPr lang="en-US" sz="1000" i="1" dirty="0">
                <a:solidFill>
                  <a:srgbClr val="1F497D"/>
                </a:solidFill>
                <a:latin typeface="Comic Sans MS" pitchFamily="66" charset="0"/>
                <a:cs typeface="Arial" charset="0"/>
              </a:rPr>
              <a:t> inferior.</a:t>
            </a:r>
            <a:endParaRPr lang="en-US" sz="1000" dirty="0"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43" name="15 Gráfico"/>
          <p:cNvGraphicFramePr/>
          <p:nvPr/>
        </p:nvGraphicFramePr>
        <p:xfrm>
          <a:off x="142852" y="7381892"/>
          <a:ext cx="3286148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5" name="6 Gráfico"/>
          <p:cNvGraphicFramePr/>
          <p:nvPr/>
        </p:nvGraphicFramePr>
        <p:xfrm>
          <a:off x="3429000" y="5667380"/>
          <a:ext cx="342900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4" name="18 Gráfico"/>
          <p:cNvGraphicFramePr/>
          <p:nvPr/>
        </p:nvGraphicFramePr>
        <p:xfrm>
          <a:off x="357166" y="3524240"/>
          <a:ext cx="314327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9" name="48 Rectángulo"/>
          <p:cNvSpPr/>
          <p:nvPr/>
        </p:nvSpPr>
        <p:spPr>
          <a:xfrm>
            <a:off x="44624" y="812560"/>
            <a:ext cx="1628800" cy="180000"/>
          </a:xfrm>
          <a:prstGeom prst="rect">
            <a:avLst/>
          </a:prstGeom>
          <a:solidFill>
            <a:schemeClr val="accent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188640" y="776536"/>
            <a:ext cx="1728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solidFill>
                  <a:schemeClr val="bg1"/>
                </a:solidFill>
                <a:latin typeface="Comic Sans MS" pitchFamily="66" charset="0"/>
              </a:rPr>
              <a:t>11-septiembre-2012</a:t>
            </a:r>
            <a:endParaRPr lang="es-ES" sz="9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2" descr="data:image/jpeg;base64,/9j/4AAQSkZJRgABAQAAAQABAAD/2wCEAAkGBg8PDw0NDA8QDA0MEA0NDA0NDQ8NDQ0NFBAVFBQQEhIXHCYeFxkjGRISHy8gIyc1LSwuFR4xNTA2NSYrLCkBCQoKDQwOFw8PGCwfFBgpKSkpKSkvKSkpKSkpKSkpKSkpKTU1KSkpKSkpKSkpKSkpKSkpKSkpKSkpKSkpKSkpKf/AABEIAMUA/wMBIgACEQEDEQH/xAAbAAADAQEBAQEAAAAAAAAAAAAAAQIGBwUEA//EAE0QAAIBAQIFDQsJBwQDAAAAAAABAgMEEQYSU5LRBQcVFiExQVFxcpGxsiIkMjM0UmFzk6LBExQXI1RigaGzRIKDwtLh8EJDY+JkhKT/xAAYAQEBAQEBAAAAAAAAAAAAAAAAAQMCBP/EACMRAQABBAIDAQEBAQEAAAAAAAABAgMTMhFRBBIUMSFBYSL/2gAMAwEAAhEDEQA/AO4AB5GEWq0rNCM4K+93NXXv8DmqYiOViOZ4h694GO202nJvoj/UG2q0ZN9C/qM81LXDU2IGP22V8m83+4bbq2TeaxmpMNTYAY/bdWybzJBtwq5J+zmMtJhqbADHvDGrk3mTDbnVyTzKmgZaUxVNgF5jXhrUyfuVNA9u88l7s9Ay0mKpsAMc8OZ5L3Z6BPDt5LtaBlpMNbZgYp4fSya97QD1wHkl0vQXLQYq21EYr6Qnkl0vQH0iLJLO/sMtKYqum2QGJWuKsks7+wPXHjklnDLQYq+m2Aw/0lR4aXvD+kuGS95DLSY6m3Aw61y4cNL3kP6TKeSeci5Ke0x1NuF5h1rnUuGlLOQvpQpZKWdEZKOzHU3IGGWujR4aU86OkPpToZKedHSMlHZ6VdNyBh1rp0OGlPOjpD6VLPkp9MdJclPZ6VdNwB4eDeFVO3Y6pwlB00m8e7dT4Vce4dRMT/YczHAZmsN/FQ53xRpWZjDjxdPnfFGd3V3a2YHDLCGtY/m/zZU5OtUqxmqsXJJK5q65q7fZ4qwx1Qf+izr+HLSfVrjLurDxfK1+qJ5dNbiMKKYmP6t65VTVxD7Fhhb/ADLM/wB2S+I9uVuyVn6J6T5LhNHfpDLNX2+t4Z27I2f39I9utsyNDOqHxiaHpSZq+327drXw0KL5J1BPDa1cNmpP+JM+ETQ9KTNX2+54b2n7NT9pINu9o4bND8Ksjz3EnFHpSZ63pbea3DZIvkrvQLb1V+yf/R/1PNxROKJjpXPW9F4cVPsjXJX/ALBt4l9ln7daDy3FcQnBDHSfRW9TbxL7LP2y0E7d39mqe1i/geW4oWKhjg+it6jw2/8AHq/hUiS8NV9nq58dJ5bihOIx0r9Fb09ukchWzo6RPDSHDRrdMNJ5LguIlwXEMdJ9Fb13hnDJVumOkiWGMMlW/LSeS4IlxRMVJ9Fb1tt1PJ1vy0k7a6eTrdC0nlOKJxFxDFSfRU9R4VUvMrZq0ieFNLzKuYtJ5WIuIlwXEMVJ9FT1XhVS8yrmrSejqda1XhKpGMoxTcVjpJuSje/w3V0mXxEarUON1l/iVuxA4qoilrbuzVPEuha2XjKvqaPZR0M59rZru6r/AOKj2UdBPVa1hxc2kGaw28XT9Ml2kaQzWGz+rpc9dpEu6lraHM9cnfsK/wCWv2Ynk0t5Hq65HhWD1tbsxPKpbyMrernyN1MVwwNHnTcJosVwECKEBDQi2TcBJLRYmBDRLRZLQENCZdxLAhkMtksIhkn6MloK/NkstksCGJlMQEMllslgRcavUZd6r1tfswMszVajeSr1lo7MDK7+PR4+zoOtmu7q+qpdlHQDAa2nh1vV0+pG/NrWsOrm0gzOGr7ilz49pGmMxhr4NHnx7USXtFs7Q5lrkPurB6yu/wAonl0nuHpa43hWDn1+qJ5lPeRnb1ceRupsAYjR5zvBsV4AF5IxMBMQxASxMbEEJkspkhSIKZLAlktFskOUMlotksCGSy5EsOkEsu4lgSSymJgQzVakeSR59o6oGXZqdSfJI8+0fymV38ejx9nQ9bbwq3q6fUjemC1tfDrcyn1I3pta0h1c2kjL4bPuaPPj24moMths9yhz4dqJL2krZ2hzHXFd87Bzq/8AKebTe4j0NcTxlg5bQ+yebT3kZ29WfkbrATYGjAwvEADEwEACAGBLEMQcpYhskOiZLZRLCEyWUyWESyWUyQJZJTJDpImUSwJZLKYmBDNVqT5JHn2j+UyzNVqV5JHnWn4GN38ejx9nQ9bbwq/Mp9SN4YTW28KvzafUbs3taQ6ubSDKYbfs/Pj24mrMlhu+6s/Pj24kvaStnZzHXEf1th5a/wADzobx9+uC/rbD/H60edTe4jO3qz8jd+l4hXgjRgoBJjABXgIAZLKZLCAQCCEyWNiYWSvJGxAgmSxsTCJZLKZIEsllMkKTJKaEwJZJTFcFQzVameSQ51p60ZU1Wp3kkOW09pGN38ejxtnRdbfwq/Npm6MLrbrdr82Buje1pDq5tIMhhw+7s/Pj24mvMdhy+7s3Oj20S9otnZzDD/x1i5K3wPPhvH3Yev66xclbrPhhvIztas7+6rxpkjRowUgEhgAAK8OQIbJvABDJYCYimSFkiWUSEJksbEBLJZbIATJY2SwBkjYmFhLQhsQUjUan+SU+W0v3jLmnsK70pf8Asdsxu/j0+Ns6Prb79o5IG5MNrbb9o5IG5N7WkLd2kGMw58bZ+dDto2ZisOfHWflh+ojm9o6s7uYYdv6+x8lbrPhhvH2Ycu+vY+ZVfvHxQZxb1ZX91gmTeNM0edaHeSmO8Id4rwAKV4NiC8ILxMBNhQIGIBNiY2JglLENsQRLJZRLQEsTGxMKliKY/kZYspKLcYYuPJJuMMZ3RxnwXvjBD8yRiYUjUan+S0vR847bMuzT2B960+Sv22YXfx6fH2l0fW2XlD5vxNyYbW1/aP3TcnotaQtzaQYbDqX19Bc3to3Jg8O33xQ/d7Rzf0dWdnM8NX3xZPRCp2j44s+rDN98WXmVOs+OJxa1Y391jRI0aMVoZKAOVBeJCYDAAYCEDEFBLGDAV5LGIEpYmUyWESxMbEBLEymffqJqLVtdVU6XcpLGq1ZeBRp+fLqS4WHURz/ILUTUSpa6vydO6MYrGq1ZJ/J0ad9zlJ9S32elhPhBSs1KWpepq371aasknKTa3ZT4HN8W9EvCPCOnZKexupm5JeUV3c547Xhy+/xLeirjH0aGL6W99vdbfG2Gn8o/n+rp33JPg3CmAMMyNPYfJaXJX/UZmDT2HyWlza36kjC7+PT4+0uj62v7T+6bkw+tqty0csTcHos6QtzaQYHDt980eSPWzfHPsO331R5I/E5v6OrOzmmGL75s3q59o+SLPqwv8ps/q59o+WO8cW9YY395UmNMkq80YqTGSMIYAgAAAAEAMTCgljEwAljEwE2SymSHJNEsoTAdGKcoqTxE2k53OWKr1fK5bruW7cuI0OEGEdKyUVqdqVJSlJKda0K5yk2vGSfnNb0f9K/PNs/OUFv8Id01cPwpUbvS3e23uttu9tvhP1HcJhJIQABJqLA+9aXNrfqSMuaewPvWlza36kjC7+PT4366RraPctHLHqNyYbWz3rRyx6jcnos6QtzaQc9w6ffVL0KP8x0I51hy++6fNj1SOL+jqxs5rhc++bN6qXbPmgz9cLqnfdBb/wBS30zeg+aE3xfkzi3P/mGV+J95fteNM/K8pM75Y8S/RFJn5pjTLzBxK7wvJvDGHMJ6ypsCcYWMTleJUmBLkLH9K6RycSq8ROOuNdKE6i410l5g4lRLF8ovR0ic1x/mTmDiTYrxfKf5eS5r/GTmE4NivJcycdFOJUyWLHE5gNktBjkuYODJuE5f5uCxwcGaaw+S0ubW/UkZfGNPYvJaPpjV/UkZXXr8f9l0rWy8G085dRuTDa2K7i0c5dRuT02tYS5tIOd4bU3K1xuW9GLd7S3O64fxOiH41rHTm75wjJ8bimxco9o4Sir0nlyiFmud+Isa67GvhjXcp+mJLi6JxOn7G0clDNQ9jKOShmow+f8A62zx05hdPiefHSF9RcefHSdP2No5KGahPUyjkoZqLgnszx05mp1OOWfHSP5Spxyz46TpexVDJQzULYujkoZqJ889rnjpzR1J/ezo6ROpP72dHSdM2Lo5OGag2Lo5KGah889meOnMnKf3umOklyn97phpOobF0clDNQti6OShmofPPZnjpy54/wB73Bd3973DqexdHJQzUGxdHJQzUT557M8dOV3z4b+iBLcuL8oHVHqTQf8AtQzULYez5KPQi/PPZnjpyp43F7tMnFfEsymdX2Hs+Sj0Iew9nyUOhE+eezPT05I4PzV7OmS4PzY+zpnXdhrPkodAthrPkoZqHzz2manpyF0/uR9lT0EuivMh7KnoOwbC2fIwzULYWz5GGah889manpx2VBZOHsqegh2eOTh7KnoOy7CWfIwzUS9QrM/9mGah889manpxl2aOTh7KGgXzaGSp+yhoOzbAWXIQzQ2v2XIQzUPnq7XNT04w7NTyVP2MdBDslPJQ9jHQdq2vWXIQzULa9ZchDNQ+ertM1PTinzWnkqfsY6C5eDipXKKahGMMVK933bnpO0bXLLkIZobXbJkIZqHzz2uan/IZnWyXcWjnLqNwfPZLBSopqjBU091qKuvPoPVRT6xw89VXtPIAAOnIAAKgAACgAAAAAAAAAAAAAAAAAAAAAAAAAALwACAEADhJAAA4TkDABKwAAAr/2Q=="/>
          <p:cNvSpPr>
            <a:spLocks noChangeAspect="1" noChangeArrowheads="1"/>
          </p:cNvSpPr>
          <p:nvPr/>
        </p:nvSpPr>
        <p:spPr bwMode="auto">
          <a:xfrm>
            <a:off x="0" y="-615950"/>
            <a:ext cx="1624013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000108" y="419369"/>
            <a:ext cx="471490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cap="small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¿Cuánto se gasta en educación?</a:t>
            </a:r>
          </a:p>
        </p:txBody>
      </p:sp>
      <p:pic>
        <p:nvPicPr>
          <p:cNvPr id="16390" name="Picture 112" descr="V:\ComunINCE\INDIVIDUAL\Alicia\Logo INEE\LOGO definitivo INEE capas.jpg"/>
          <p:cNvPicPr>
            <a:picLocks noChangeAspect="1" noChangeArrowheads="1"/>
          </p:cNvPicPr>
          <p:nvPr/>
        </p:nvPicPr>
        <p:blipFill>
          <a:blip r:embed="rId2"/>
          <a:srcRect t="10696" b="13371"/>
          <a:stretch>
            <a:fillRect/>
          </a:stretch>
        </p:blipFill>
        <p:spPr bwMode="auto">
          <a:xfrm>
            <a:off x="5876925" y="9617075"/>
            <a:ext cx="7921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35738" y="9561513"/>
            <a:ext cx="349250" cy="360362"/>
          </a:xfrm>
        </p:spPr>
        <p:txBody>
          <a:bodyPr/>
          <a:lstStyle/>
          <a:p>
            <a:pPr>
              <a:defRPr/>
            </a:pPr>
            <a:fld id="{76058114-D569-4D16-B3B1-862CDBBBDF09}" type="slidenum">
              <a:rPr lang="es-ES"/>
              <a:pPr>
                <a:defRPr/>
              </a:pPr>
              <a:t>2</a:t>
            </a:fld>
            <a:endParaRPr lang="es-ES" dirty="0"/>
          </a:p>
        </p:txBody>
      </p:sp>
      <p:grpSp>
        <p:nvGrpSpPr>
          <p:cNvPr id="16392" name="56 Grupo"/>
          <p:cNvGrpSpPr>
            <a:grpSpLocks/>
          </p:cNvGrpSpPr>
          <p:nvPr/>
        </p:nvGrpSpPr>
        <p:grpSpPr bwMode="auto">
          <a:xfrm>
            <a:off x="0" y="-41275"/>
            <a:ext cx="6867525" cy="973138"/>
            <a:chOff x="0" y="-41430"/>
            <a:chExt cx="6867044" cy="973776"/>
          </a:xfrm>
        </p:grpSpPr>
        <p:grpSp>
          <p:nvGrpSpPr>
            <p:cNvPr id="16403" name="3 Grupo"/>
            <p:cNvGrpSpPr>
              <a:grpSpLocks/>
            </p:cNvGrpSpPr>
            <p:nvPr/>
          </p:nvGrpSpPr>
          <p:grpSpPr bwMode="auto">
            <a:xfrm>
              <a:off x="0" y="-41430"/>
              <a:ext cx="6867044" cy="973776"/>
              <a:chOff x="0" y="-17667"/>
              <a:chExt cx="7561263" cy="940455"/>
            </a:xfrm>
          </p:grpSpPr>
          <p:cxnSp>
            <p:nvCxnSpPr>
              <p:cNvPr id="5" name="4 Conector recto"/>
              <p:cNvCxnSpPr/>
              <p:nvPr/>
            </p:nvCxnSpPr>
            <p:spPr>
              <a:xfrm>
                <a:off x="0" y="479408"/>
                <a:ext cx="7561263" cy="1535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" name="13 Rectángulo"/>
              <p:cNvSpPr/>
              <p:nvPr/>
            </p:nvSpPr>
            <p:spPr bwMode="auto">
              <a:xfrm>
                <a:off x="547082" y="31427"/>
                <a:ext cx="202752" cy="891361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400" b="1" dirty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6408" name="47 CuadroTexto"/>
              <p:cNvSpPr txBox="1">
                <a:spLocks noChangeArrowheads="1"/>
              </p:cNvSpPr>
              <p:nvPr/>
            </p:nvSpPr>
            <p:spPr bwMode="auto">
              <a:xfrm>
                <a:off x="1" y="-17667"/>
                <a:ext cx="7551304" cy="445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s-ES" sz="2400">
                    <a:solidFill>
                      <a:srgbClr val="005DA2"/>
                    </a:solidFill>
                    <a:latin typeface="Calibri" pitchFamily="34" charset="0"/>
                  </a:rPr>
                  <a:t>Boletín</a:t>
                </a:r>
                <a:r>
                  <a:rPr lang="es-ES" sz="2400">
                    <a:latin typeface="Calibri" pitchFamily="34" charset="0"/>
                  </a:rPr>
                  <a:t> </a:t>
                </a:r>
                <a:r>
                  <a:rPr lang="es-ES" sz="2400">
                    <a:solidFill>
                      <a:srgbClr val="C00000"/>
                    </a:solidFill>
                    <a:latin typeface="Calibri" pitchFamily="34" charset="0"/>
                  </a:rPr>
                  <a:t>de educación</a:t>
                </a:r>
              </a:p>
            </p:txBody>
          </p:sp>
        </p:grpSp>
        <p:sp>
          <p:nvSpPr>
            <p:cNvPr id="16404" name="Text Box 17"/>
            <p:cNvSpPr txBox="1">
              <a:spLocks noChangeArrowheads="1"/>
            </p:cNvSpPr>
            <p:nvPr/>
          </p:nvSpPr>
          <p:spPr bwMode="auto">
            <a:xfrm>
              <a:off x="0" y="309530"/>
              <a:ext cx="6858000" cy="7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</a:pPr>
              <a:r>
                <a:rPr lang="es-ES" sz="800">
                  <a:latin typeface="Calibri" pitchFamily="34" charset="0"/>
                </a:rPr>
                <a:t>Instituto   Nacional   de   Evaluación   Educativa</a:t>
              </a:r>
              <a:endParaRPr lang="es-ES">
                <a:latin typeface="Calibri" pitchFamily="34" charset="0"/>
              </a:endParaRPr>
            </a:p>
          </p:txBody>
        </p:sp>
        <p:pic>
          <p:nvPicPr>
            <p:cNvPr id="1640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88334"/>
              <a:ext cx="895500" cy="58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393" name="250 Imagen" descr="post-it-note-v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952500"/>
            <a:ext cx="292893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21 CuadroTexto"/>
          <p:cNvSpPr txBox="1">
            <a:spLocks noChangeArrowheads="1"/>
          </p:cNvSpPr>
          <p:nvPr/>
        </p:nvSpPr>
        <p:spPr bwMode="auto">
          <a:xfrm>
            <a:off x="4357688" y="1157288"/>
            <a:ext cx="22860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000" dirty="0">
                <a:latin typeface="Lucida Handwriting" pitchFamily="66" charset="0"/>
              </a:rPr>
              <a:t>España destina 10.094$ al año </a:t>
            </a:r>
            <a:r>
              <a:rPr lang="es-ES" sz="1000" dirty="0" smtClean="0">
                <a:latin typeface="Lucida Handwriting" pitchFamily="66" charset="0"/>
              </a:rPr>
              <a:t>a </a:t>
            </a:r>
            <a:r>
              <a:rPr lang="es-ES" sz="1000" dirty="0">
                <a:latin typeface="Lucida Handwriting" pitchFamily="66" charset="0"/>
              </a:rPr>
              <a:t>gasto público por cada alumno en la Educación Pública, un 21% más que la OCDE </a:t>
            </a:r>
            <a:endParaRPr lang="en-US" sz="1000" dirty="0">
              <a:latin typeface="Lucida Handwriting" pitchFamily="66" charset="0"/>
            </a:endParaRPr>
          </a:p>
        </p:txBody>
      </p:sp>
      <p:sp>
        <p:nvSpPr>
          <p:cNvPr id="16399" name="22 CuadroTexto"/>
          <p:cNvSpPr txBox="1">
            <a:spLocks noChangeArrowheads="1"/>
          </p:cNvSpPr>
          <p:nvPr/>
        </p:nvSpPr>
        <p:spPr bwMode="auto">
          <a:xfrm>
            <a:off x="3857625" y="2095500"/>
            <a:ext cx="2928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000">
                <a:latin typeface="Lucida Handwriting" pitchFamily="66" charset="0"/>
              </a:rPr>
              <a:t>El gasto público es más elevado en todos los niveles educativos; infantil, primaria, secundaria y terciaria</a:t>
            </a:r>
            <a:endParaRPr lang="en-US" sz="1000">
              <a:latin typeface="Lucida Handwriting" pitchFamily="66" charset="0"/>
            </a:endParaRPr>
          </a:p>
        </p:txBody>
      </p:sp>
      <p:sp>
        <p:nvSpPr>
          <p:cNvPr id="16400" name="Text Box 8"/>
          <p:cNvSpPr txBox="1">
            <a:spLocks noChangeArrowheads="1"/>
          </p:cNvSpPr>
          <p:nvPr/>
        </p:nvSpPr>
        <p:spPr bwMode="auto">
          <a:xfrm>
            <a:off x="4157663" y="8524875"/>
            <a:ext cx="2700337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en-US" sz="1000">
              <a:latin typeface="Comic Sans MS" pitchFamily="66" charset="0"/>
              <a:cs typeface="Arial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952472"/>
            <a:ext cx="3857628" cy="195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429024" y="5804636"/>
            <a:ext cx="3429000" cy="720000"/>
          </a:xfrm>
          <a:prstGeom prst="rect">
            <a:avLst/>
          </a:prstGeom>
          <a:solidFill>
            <a:srgbClr val="B8CDE3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0" y="3435337"/>
            <a:ext cx="6858000" cy="857256"/>
          </a:xfrm>
          <a:prstGeom prst="rect">
            <a:avLst/>
          </a:prstGeom>
          <a:gradFill rotWithShape="0">
            <a:gsLst>
              <a:gs pos="0">
                <a:srgbClr val="FCB441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000" i="1" dirty="0" smtClean="0">
                <a:latin typeface="Comic Sans MS" pitchFamily="66" charset="0"/>
                <a:cs typeface="Arial" charset="0"/>
              </a:rPr>
              <a:t>España </a:t>
            </a:r>
            <a:r>
              <a:rPr lang="es-ES" sz="1000" i="1" dirty="0" smtClean="0">
                <a:latin typeface="Comic Sans MS" pitchFamily="66" charset="0"/>
              </a:rPr>
              <a:t>optimiza </a:t>
            </a:r>
            <a:r>
              <a:rPr lang="es-ES" sz="1000" i="1" dirty="0" smtClean="0">
                <a:latin typeface="Comic Sans MS" pitchFamily="66" charset="0"/>
              </a:rPr>
              <a:t>los recursos humanos en menor medida que la </a:t>
            </a:r>
            <a:r>
              <a:rPr lang="es-ES" sz="1000" i="1" dirty="0" smtClean="0">
                <a:latin typeface="Comic Sans MS" pitchFamily="66" charset="0"/>
              </a:rPr>
              <a:t>OCDE:  el </a:t>
            </a:r>
            <a:r>
              <a:rPr lang="es-ES" sz="1000" i="1" dirty="0" smtClean="0">
                <a:latin typeface="Comic Sans MS" pitchFamily="66" charset="0"/>
              </a:rPr>
              <a:t>número de alumnos por profesor y el número de alumnos por clase es más bajo que en la OCDE, pero el número de alumnos por grupo es algo más elevado porque hay más desdobles de grupos y asignaturas optativas</a:t>
            </a:r>
            <a:r>
              <a:rPr lang="en-US" sz="1000" i="1" dirty="0" smtClean="0">
                <a:latin typeface="Comic Sans MS" pitchFamily="66" charset="0"/>
                <a:cs typeface="Arial" charset="0"/>
              </a:rPr>
              <a:t>.</a:t>
            </a:r>
            <a:endParaRPr lang="en-US" sz="1000" i="1" dirty="0">
              <a:latin typeface="Comic Sans MS" pitchFamily="66" charset="0"/>
              <a:cs typeface="Arial" charset="0"/>
            </a:endParaRPr>
          </a:p>
          <a:p>
            <a:endParaRPr lang="en-US" sz="1000" dirty="0">
              <a:latin typeface="Comic Sans MS" pitchFamily="66" charset="0"/>
              <a:cs typeface="Arial" charset="0"/>
            </a:endParaRPr>
          </a:p>
        </p:txBody>
      </p:sp>
      <p:sp>
        <p:nvSpPr>
          <p:cNvPr id="29" name="Text Box 3"/>
          <p:cNvSpPr txBox="1">
            <a:spLocks noChangeArrowheads="1" noChangeShapeType="1"/>
          </p:cNvSpPr>
          <p:nvPr/>
        </p:nvSpPr>
        <p:spPr bwMode="auto">
          <a:xfrm>
            <a:off x="0" y="3095612"/>
            <a:ext cx="6858000" cy="33972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r">
              <a:spcBef>
                <a:spcPts val="1000"/>
              </a:spcBef>
            </a:pPr>
            <a:r>
              <a:rPr lang="es-ES" sz="1400" b="1" dirty="0" smtClean="0">
                <a:solidFill>
                  <a:srgbClr val="4F81BD"/>
                </a:solidFill>
                <a:latin typeface="Comic Sans MS" pitchFamily="66" charset="0"/>
              </a:rPr>
              <a:t>¿A qué se debe el elevado gasto en educación en España?</a:t>
            </a:r>
            <a:endParaRPr lang="en-US" sz="1400" dirty="0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-1800" y="4006841"/>
            <a:ext cx="34290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1000" dirty="0" smtClean="0">
                <a:latin typeface="Comic Sans MS" pitchFamily="66" charset="0"/>
              </a:rPr>
              <a:t>El principal factor que contribuye al mayor gasto por alumno en España es </a:t>
            </a:r>
            <a:r>
              <a:rPr lang="es-ES" sz="1000" b="1" dirty="0" smtClean="0">
                <a:latin typeface="Comic Sans MS" pitchFamily="66" charset="0"/>
              </a:rPr>
              <a:t>la reducida ratio alumnos por profesor en todos los niveles educativos</a:t>
            </a:r>
            <a:r>
              <a:rPr lang="es-ES" sz="1000" dirty="0" smtClean="0">
                <a:latin typeface="Comic Sans MS" pitchFamily="66" charset="0"/>
              </a:rPr>
              <a:t>, en comparación a la OCDE. A modo de ejemplo, la </a:t>
            </a:r>
            <a:r>
              <a:rPr lang="es-ES" sz="1000" dirty="0" smtClean="0">
                <a:latin typeface="Comic Sans MS" pitchFamily="66" charset="0"/>
              </a:rPr>
              <a:t>ratio alumnos por profesor </a:t>
            </a:r>
            <a:r>
              <a:rPr lang="es-ES" sz="1000" dirty="0" smtClean="0">
                <a:latin typeface="Comic Sans MS" pitchFamily="66" charset="0"/>
              </a:rPr>
              <a:t>en la ESO en </a:t>
            </a:r>
            <a:r>
              <a:rPr lang="es-ES" sz="1000" dirty="0" smtClean="0">
                <a:latin typeface="Comic Sans MS" pitchFamily="66" charset="0"/>
              </a:rPr>
              <a:t>España </a:t>
            </a:r>
            <a:r>
              <a:rPr lang="es-ES" sz="1000" dirty="0" smtClean="0">
                <a:latin typeface="Comic Sans MS" pitchFamily="66" charset="0"/>
              </a:rPr>
              <a:t>es de 10,1, mientras que el promedio de la OCDE es de 13,7 </a:t>
            </a:r>
            <a:r>
              <a:rPr lang="es-ES" sz="1000" dirty="0" smtClean="0">
                <a:latin typeface="Comic Sans MS" pitchFamily="66" charset="0"/>
              </a:rPr>
              <a:t>y </a:t>
            </a:r>
            <a:r>
              <a:rPr lang="es-ES" sz="1000" dirty="0" smtClean="0">
                <a:latin typeface="Comic Sans MS" pitchFamily="66" charset="0"/>
              </a:rPr>
              <a:t>de la </a:t>
            </a:r>
            <a:r>
              <a:rPr lang="es-ES" sz="1000" dirty="0" smtClean="0">
                <a:latin typeface="Comic Sans MS" pitchFamily="66" charset="0"/>
              </a:rPr>
              <a:t>UE-21 </a:t>
            </a:r>
            <a:r>
              <a:rPr lang="es-ES" sz="1000" dirty="0" smtClean="0">
                <a:latin typeface="Comic Sans MS" pitchFamily="66" charset="0"/>
              </a:rPr>
              <a:t>11,7.</a:t>
            </a:r>
          </a:p>
          <a:p>
            <a:pPr algn="just"/>
            <a:endParaRPr lang="es-ES" sz="1000" dirty="0" smtClean="0">
              <a:latin typeface="Comic Sans MS" pitchFamily="66" charset="0"/>
            </a:endParaRPr>
          </a:p>
          <a:p>
            <a:pPr algn="just"/>
            <a:r>
              <a:rPr lang="es-ES" sz="1000" dirty="0" smtClean="0">
                <a:latin typeface="Comic Sans MS" pitchFamily="66" charset="0"/>
              </a:rPr>
              <a:t>Sin embargo, tras calcular el número de alumnos por clase teóricos (a partir de la información del número de profesores, alumnos y horas lectivas de ambos), se concluye que con los recursos humanos puestos a disposición del sistema educativo en España, nuestro </a:t>
            </a:r>
            <a:r>
              <a:rPr lang="es-ES" sz="1000" dirty="0" smtClean="0">
                <a:latin typeface="Comic Sans MS" pitchFamily="66" charset="0"/>
              </a:rPr>
              <a:t>país tendría </a:t>
            </a:r>
            <a:r>
              <a:rPr lang="es-ES" sz="1000" dirty="0" smtClean="0">
                <a:latin typeface="Comic Sans MS" pitchFamily="66" charset="0"/>
              </a:rPr>
              <a:t>que tener, según </a:t>
            </a:r>
            <a:r>
              <a:rPr lang="es-ES" sz="1000" dirty="0" smtClean="0">
                <a:latin typeface="Comic Sans MS" pitchFamily="66" charset="0"/>
              </a:rPr>
              <a:t>la OCDE, </a:t>
            </a:r>
            <a:r>
              <a:rPr lang="es-ES" sz="1000" dirty="0" smtClean="0">
                <a:latin typeface="Comic Sans MS" pitchFamily="66" charset="0"/>
              </a:rPr>
              <a:t>14,9 alumnos por clase en la </a:t>
            </a:r>
            <a:r>
              <a:rPr lang="es-ES" sz="1000" dirty="0" smtClean="0">
                <a:latin typeface="Comic Sans MS" pitchFamily="66" charset="0"/>
              </a:rPr>
              <a:t>ESO </a:t>
            </a:r>
            <a:r>
              <a:rPr lang="es-ES" sz="1000" dirty="0" smtClean="0">
                <a:latin typeface="Comic Sans MS" pitchFamily="66" charset="0"/>
              </a:rPr>
              <a:t>frente a las 17,9 de promedio de los países desarrollados. </a:t>
            </a:r>
          </a:p>
          <a:p>
            <a:pPr algn="just"/>
            <a:endParaRPr lang="en-US" sz="1000" dirty="0">
              <a:latin typeface="Comic Sans MS" pitchFamily="66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3355786" y="4006841"/>
            <a:ext cx="34308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1000" dirty="0" smtClean="0">
                <a:latin typeface="Comic Sans MS" pitchFamily="66" charset="0"/>
              </a:rPr>
              <a:t>No obstante, en la práctica el número real de alumnos por clase es mayor que el promedio de la OCDE y la UE-21. Esta </a:t>
            </a:r>
            <a:r>
              <a:rPr lang="es-ES" sz="1000" dirty="0" smtClean="0">
                <a:latin typeface="Comic Sans MS" pitchFamily="66" charset="0"/>
              </a:rPr>
              <a:t>circunstancia se debe a que en nuestro país se registran más subdivisiones de  grupos en materias optativas, desdobles o por necesidades educativas especiales. De este modo, durante muchas horas los alumnos se encuentran en clases con menos alumnos (de ahí la baja ratio alumnos por profesor y alumnos por clase teórico) pero pertenecen a grupos en las asignaturas comunes algo más grandes que los de la OCDE y UE-21. </a:t>
            </a:r>
            <a:endParaRPr lang="es-ES" sz="1000" dirty="0" smtClean="0">
              <a:latin typeface="Comic Sans MS" pitchFamily="66" charset="0"/>
            </a:endParaRPr>
          </a:p>
          <a:p>
            <a:pPr algn="just"/>
            <a:endParaRPr lang="es-ES" sz="1000" dirty="0" smtClean="0">
              <a:latin typeface="Comic Sans MS" pitchFamily="66" charset="0"/>
            </a:endParaRPr>
          </a:p>
          <a:p>
            <a:pPr algn="just"/>
            <a:r>
              <a:rPr lang="es-ES" sz="1000" dirty="0" smtClean="0">
                <a:latin typeface="Comic Sans MS" pitchFamily="66" charset="0"/>
              </a:rPr>
              <a:t>En definitiva, para conseguir la máxima optimización de los recursos de profesorado con los que cuenta el sistema educativo español, una clase debería tener 14,9 alumnos. </a:t>
            </a:r>
            <a:endParaRPr lang="es-ES" sz="1000" dirty="0" smtClean="0">
              <a:latin typeface="Comic Sans MS" pitchFamily="66" charset="0"/>
            </a:endParaRPr>
          </a:p>
          <a:p>
            <a:pPr algn="just"/>
            <a:endParaRPr lang="es-ES" sz="1000" dirty="0" smtClean="0">
              <a:latin typeface="Comic Sans MS" pitchFamily="66" charset="0"/>
              <a:cs typeface="Arial" charset="0"/>
            </a:endParaRPr>
          </a:p>
          <a:p>
            <a:pPr algn="just"/>
            <a:endParaRPr lang="en-US" sz="1000" dirty="0" smtClean="0">
              <a:latin typeface="Comic Sans MS" pitchFamily="66" charset="0"/>
              <a:cs typeface="Arial" charset="0"/>
            </a:endParaRPr>
          </a:p>
          <a:p>
            <a:pPr algn="just"/>
            <a:endParaRPr lang="en-US" sz="1000" dirty="0"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33" name="1 Gráfico"/>
          <p:cNvGraphicFramePr/>
          <p:nvPr/>
        </p:nvGraphicFramePr>
        <p:xfrm>
          <a:off x="0" y="6596074"/>
          <a:ext cx="6858000" cy="3309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225 Imagen" descr="Cuadern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" y="4524375"/>
            <a:ext cx="6696075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238500"/>
            <a:ext cx="3857625" cy="428625"/>
          </a:xfrm>
          <a:prstGeom prst="rect">
            <a:avLst/>
          </a:prstGeom>
          <a:solidFill>
            <a:srgbClr val="B8CDE3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1" name="AutoShape 2" descr="data:image/jpeg;base64,/9j/4AAQSkZJRgABAQAAAQABAAD/2wCEAAkGBg8PDw0NDA8QDA0MEA0NDA0NDQ8NDQ0NFBAVFBQQEhIXHCYeFxkjGRISHy8gIyc1LSwuFR4xNTA2NSYrLCkBCQoKDQwOFw8PGCwfFBgpKSkpKSkvKSkpKSkpKSkpKSkpKTU1KSkpKSkpKSkpKSkpKSkpKSkpKSkpKSkpKSkpKf/AABEIAMUA/wMBIgACEQEDEQH/xAAbAAADAQEBAQEAAAAAAAAAAAAAAQIGBwUEA//EAE0QAAIBAQIFDQsJBwQDAAAAAAABAgMEEQYSU5LRBQcVFiExQVFxcpGxsiIkMjM0UmFzk6LBExQXI1RigaGzRIKDwtLh8EJDY+JkhKT/xAAYAQEBAQEBAAAAAAAAAAAAAAAAAQMCBP/EACMRAQABBAIDAQEBAQEAAAAAAAABAgMTMhFRBBIUMSFBYSL/2gAMAwEAAhEDEQA/AO4AB5GEWq0rNCM4K+93NXXv8DmqYiOViOZ4h694GO202nJvoj/UG2q0ZN9C/qM81LXDU2IGP22V8m83+4bbq2TeaxmpMNTYAY/bdWybzJBtwq5J+zmMtJhqbADHvDGrk3mTDbnVyTzKmgZaUxVNgF5jXhrUyfuVNA9u88l7s9Ay0mKpsAMc8OZ5L3Z6BPDt5LtaBlpMNbZgYp4fSya97QD1wHkl0vQXLQYq21EYr6Qnkl0vQH0iLJLO/sMtKYqum2QGJWuKsks7+wPXHjklnDLQYq+m2Aw/0lR4aXvD+kuGS95DLSY6m3Aw61y4cNL3kP6TKeSeci5Ke0x1NuF5h1rnUuGlLOQvpQpZKWdEZKOzHU3IGGWujR4aU86OkPpToZKedHSMlHZ6VdNyBh1rp0OGlPOjpD6VLPkp9MdJclPZ6VdNwB4eDeFVO3Y6pwlB00m8e7dT4Vce4dRMT/YczHAZmsN/FQ53xRpWZjDjxdPnfFGd3V3a2YHDLCGtY/m/zZU5OtUqxmqsXJJK5q65q7fZ4qwx1Qf+izr+HLSfVrjLurDxfK1+qJ5dNbiMKKYmP6t65VTVxD7Fhhb/ADLM/wB2S+I9uVuyVn6J6T5LhNHfpDLNX2+t4Z27I2f39I9utsyNDOqHxiaHpSZq+327drXw0KL5J1BPDa1cNmpP+JM+ETQ9KTNX2+54b2n7NT9pINu9o4bND8Ksjz3EnFHpSZ63pbea3DZIvkrvQLb1V+yf/R/1PNxROKJjpXPW9F4cVPsjXJX/ALBt4l9ln7daDy3FcQnBDHSfRW9TbxL7LP2y0E7d39mqe1i/geW4oWKhjg+it6jw2/8AHq/hUiS8NV9nq58dJ5bihOIx0r9Fb09ukchWzo6RPDSHDRrdMNJ5LguIlwXEMdJ9Fb13hnDJVumOkiWGMMlW/LSeS4IlxRMVJ9Fb1tt1PJ1vy0k7a6eTrdC0nlOKJxFxDFSfRU9R4VUvMrZq0ieFNLzKuYtJ5WIuIlwXEMVJ9FT1XhVS8yrmrSejqda1XhKpGMoxTcVjpJuSje/w3V0mXxEarUON1l/iVuxA4qoilrbuzVPEuha2XjKvqaPZR0M59rZru6r/AOKj2UdBPVa1hxc2kGaw28XT9Ml2kaQzWGz+rpc9dpEu6lraHM9cnfsK/wCWv2Ynk0t5Hq65HhWD1tbsxPKpbyMrernyN1MVwwNHnTcJosVwECKEBDQi2TcBJLRYmBDRLRZLQENCZdxLAhkMtksIhkn6MloK/NkstksCGJlMQEMllslgRcavUZd6r1tfswMszVajeSr1lo7MDK7+PR4+zoOtmu7q+qpdlHQDAa2nh1vV0+pG/NrWsOrm0gzOGr7ilz49pGmMxhr4NHnx7USXtFs7Q5lrkPurB6yu/wAonl0nuHpa43hWDn1+qJ5lPeRnb1ceRupsAYjR5zvBsV4AF5IxMBMQxASxMbEEJkspkhSIKZLAlktFskOUMlotksCGSy5EsOkEsu4lgSSymJgQzVakeSR59o6oGXZqdSfJI8+0fymV38ejx9nQ9bbwq3q6fUjemC1tfDrcyn1I3pta0h1c2kjL4bPuaPPj24moMths9yhz4dqJL2krZ2hzHXFd87Bzq/8AKebTe4j0NcTxlg5bQ+yebT3kZ29WfkbrATYGjAwvEADEwEACAGBLEMQcpYhskOiZLZRLCEyWUyWESyWUyQJZJTJDpImUSwJZLKYmBDNVqT5JHn2j+UyzNVqV5JHnWn4GN38ejx9nQ9bbwq/Mp9SN4YTW28KvzafUbs3taQ6ubSDKYbfs/Pj24mrMlhu+6s/Pj24kvaStnZzHXEf1th5a/wADzobx9+uC/rbD/H60edTe4jO3qz8jd+l4hXgjRgoBJjABXgIAZLKZLCAQCCEyWNiYWSvJGxAgmSxsTCJZLKZIEsllMkKTJKaEwJZJTFcFQzVameSQ51p60ZU1Wp3kkOW09pGN38ejxtnRdbfwq/Npm6MLrbrdr82Buje1pDq5tIMhhw+7s/Pj24mvMdhy+7s3Oj20S9otnZzDD/x1i5K3wPPhvH3Yev66xclbrPhhvIztas7+6rxpkjRowUgEhgAAK8OQIbJvABDJYCYimSFkiWUSEJksbEBLJZbIATJY2SwBkjYmFhLQhsQUjUan+SU+W0v3jLmnsK70pf8Asdsxu/j0+Ns6Prb79o5IG5MNrbb9o5IG5N7WkLd2kGMw58bZ+dDto2ZisOfHWflh+ojm9o6s7uYYdv6+x8lbrPhhvH2Ycu+vY+ZVfvHxQZxb1ZX91gmTeNM0edaHeSmO8Id4rwAKV4NiC8ILxMBNhQIGIBNiY2JglLENsQRLJZRLQEsTGxMKliKY/kZYspKLcYYuPJJuMMZ3RxnwXvjBD8yRiYUjUan+S0vR847bMuzT2B960+Sv22YXfx6fH2l0fW2XlD5vxNyYbW1/aP3TcnotaQtzaQYbDqX19Bc3to3Jg8O33xQ/d7Rzf0dWdnM8NX3xZPRCp2j44s+rDN98WXmVOs+OJxa1Y391jRI0aMVoZKAOVBeJCYDAAYCEDEFBLGDAV5LGIEpYmUyWESxMbEBLEymffqJqLVtdVU6XcpLGq1ZeBRp+fLqS4WHURz/ILUTUSpa6vydO6MYrGq1ZJ/J0ad9zlJ9S32elhPhBSs1KWpepq371aasknKTa3ZT4HN8W9EvCPCOnZKexupm5JeUV3c547Xhy+/xLeirjH0aGL6W99vdbfG2Gn8o/n+rp33JPg3CmAMMyNPYfJaXJX/UZmDT2HyWlza36kjC7+PT4+0uj62v7T+6bkw+tqty0csTcHos6QtzaQYHDt980eSPWzfHPsO331R5I/E5v6OrOzmmGL75s3q59o+SLPqwv8ps/q59o+WO8cW9YY395UmNMkq80YqTGSMIYAgAAAAEAMTCgljEwAljEwE2SymSHJNEsoTAdGKcoqTxE2k53OWKr1fK5bruW7cuI0OEGEdKyUVqdqVJSlJKda0K5yk2vGSfnNb0f9K/PNs/OUFv8Id01cPwpUbvS3e23uttu9tvhP1HcJhJIQABJqLA+9aXNrfqSMuaewPvWlza36kjC7+PT4366RraPctHLHqNyYbWz3rRyx6jcnos6QtzaQc9w6ffVL0KP8x0I51hy++6fNj1SOL+jqxs5rhc++bN6qXbPmgz9cLqnfdBb/wBS30zeg+aE3xfkzi3P/mGV+J95fteNM/K8pM75Y8S/RFJn5pjTLzBxK7wvJvDGHMJ6ypsCcYWMTleJUmBLkLH9K6RycSq8ROOuNdKE6i410l5g4lRLF8ovR0ic1x/mTmDiTYrxfKf5eS5r/GTmE4NivJcycdFOJUyWLHE5gNktBjkuYODJuE5f5uCxwcGaaw+S0ubW/UkZfGNPYvJaPpjV/UkZXXr8f9l0rWy8G085dRuTDa2K7i0c5dRuT02tYS5tIOd4bU3K1xuW9GLd7S3O64fxOiH41rHTm75wjJ8bimxco9o4Sir0nlyiFmud+Isa67GvhjXcp+mJLi6JxOn7G0clDNQ9jKOShmow+f8A62zx05hdPiefHSF9RcefHSdP2No5KGahPUyjkoZqLgnszx05mp1OOWfHSP5Spxyz46TpexVDJQzULYujkoZqJ889rnjpzR1J/ezo6ROpP72dHSdM2Lo5OGag2Lo5KGah889meOnMnKf3umOklyn97phpOobF0clDNQti6OShmofPPZnjpy54/wB73Bd3973DqexdHJQzUGxdHJQzUT557M8dOV3z4b+iBLcuL8oHVHqTQf8AtQzULYez5KPQi/PPZnjpyp43F7tMnFfEsymdX2Hs+Sj0Iew9nyUOhE+eezPT05I4PzV7OmS4PzY+zpnXdhrPkodAthrPkoZqHzz2manpyF0/uR9lT0EuivMh7KnoOwbC2fIwzULYWz5GGah889manpx2VBZOHsqegh2eOTh7KnoOy7CWfIwzUS9QrM/9mGah889manpxl2aOTh7KGgXzaGSp+yhoOzbAWXIQzQ2v2XIQzUPnq7XNT04w7NTyVP2MdBDslPJQ9jHQdq2vWXIQzULa9ZchDNQ+ertM1PTinzWnkqfsY6C5eDipXKKahGMMVK933bnpO0bXLLkIZobXbJkIZqHzz2uan/IZnWyXcWjnLqNwfPZLBSopqjBU091qKuvPoPVRT6xw89VXtPIAAOnIAAKgAACgAAAAAAAAAAAAAAAAAAAAAAAAAALwACAEADhJAAA4TkDABKwAAAr/2Q=="/>
          <p:cNvSpPr>
            <a:spLocks noChangeAspect="1" noChangeArrowheads="1"/>
          </p:cNvSpPr>
          <p:nvPr/>
        </p:nvSpPr>
        <p:spPr bwMode="auto">
          <a:xfrm>
            <a:off x="0" y="-615950"/>
            <a:ext cx="1624013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0" y="520382"/>
            <a:ext cx="457200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cap="small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¿Se consiguen los resultados deseados?</a:t>
            </a:r>
          </a:p>
        </p:txBody>
      </p:sp>
      <p:pic>
        <p:nvPicPr>
          <p:cNvPr id="17413" name="Picture 112" descr="V:\ComunINCE\INDIVIDUAL\Alicia\Logo INEE\LOGO definitivo INEE capas.jpg"/>
          <p:cNvPicPr>
            <a:picLocks noChangeAspect="1" noChangeArrowheads="1"/>
          </p:cNvPicPr>
          <p:nvPr/>
        </p:nvPicPr>
        <p:blipFill>
          <a:blip r:embed="rId3"/>
          <a:srcRect t="10696" b="13371"/>
          <a:stretch>
            <a:fillRect/>
          </a:stretch>
        </p:blipFill>
        <p:spPr bwMode="auto">
          <a:xfrm>
            <a:off x="5876925" y="9617075"/>
            <a:ext cx="7921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35738" y="9561513"/>
            <a:ext cx="349250" cy="360362"/>
          </a:xfrm>
        </p:spPr>
        <p:txBody>
          <a:bodyPr/>
          <a:lstStyle/>
          <a:p>
            <a:pPr>
              <a:defRPr/>
            </a:pPr>
            <a:fld id="{EEA58C63-9D0D-47A6-936F-F48F312C54F7}" type="slidenum">
              <a:rPr lang="es-ES"/>
              <a:pPr>
                <a:defRPr/>
              </a:pPr>
              <a:t>3</a:t>
            </a:fld>
            <a:endParaRPr lang="es-ES" dirty="0"/>
          </a:p>
        </p:txBody>
      </p:sp>
      <p:grpSp>
        <p:nvGrpSpPr>
          <p:cNvPr id="17415" name="56 Grupo"/>
          <p:cNvGrpSpPr>
            <a:grpSpLocks/>
          </p:cNvGrpSpPr>
          <p:nvPr/>
        </p:nvGrpSpPr>
        <p:grpSpPr bwMode="auto">
          <a:xfrm>
            <a:off x="0" y="-41275"/>
            <a:ext cx="6867525" cy="973138"/>
            <a:chOff x="0" y="-41430"/>
            <a:chExt cx="6867044" cy="973776"/>
          </a:xfrm>
        </p:grpSpPr>
        <p:grpSp>
          <p:nvGrpSpPr>
            <p:cNvPr id="17438" name="3 Grupo"/>
            <p:cNvGrpSpPr>
              <a:grpSpLocks/>
            </p:cNvGrpSpPr>
            <p:nvPr/>
          </p:nvGrpSpPr>
          <p:grpSpPr bwMode="auto">
            <a:xfrm>
              <a:off x="0" y="-41430"/>
              <a:ext cx="6867044" cy="973776"/>
              <a:chOff x="0" y="-17667"/>
              <a:chExt cx="7561263" cy="940455"/>
            </a:xfrm>
          </p:grpSpPr>
          <p:cxnSp>
            <p:nvCxnSpPr>
              <p:cNvPr id="5" name="4 Conector recto"/>
              <p:cNvCxnSpPr/>
              <p:nvPr/>
            </p:nvCxnSpPr>
            <p:spPr>
              <a:xfrm>
                <a:off x="0" y="479408"/>
                <a:ext cx="7561263" cy="1535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" name="13 Rectángulo"/>
              <p:cNvSpPr/>
              <p:nvPr/>
            </p:nvSpPr>
            <p:spPr bwMode="auto">
              <a:xfrm>
                <a:off x="547082" y="31427"/>
                <a:ext cx="202752" cy="891361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400" b="1" dirty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7443" name="47 CuadroTexto"/>
              <p:cNvSpPr txBox="1">
                <a:spLocks noChangeArrowheads="1"/>
              </p:cNvSpPr>
              <p:nvPr/>
            </p:nvSpPr>
            <p:spPr bwMode="auto">
              <a:xfrm>
                <a:off x="1" y="-17667"/>
                <a:ext cx="7551304" cy="445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s-ES" sz="2400">
                    <a:solidFill>
                      <a:srgbClr val="005DA2"/>
                    </a:solidFill>
                    <a:latin typeface="Calibri" pitchFamily="34" charset="0"/>
                  </a:rPr>
                  <a:t>Boletín</a:t>
                </a:r>
                <a:r>
                  <a:rPr lang="es-ES" sz="2400">
                    <a:latin typeface="Calibri" pitchFamily="34" charset="0"/>
                  </a:rPr>
                  <a:t> </a:t>
                </a:r>
                <a:r>
                  <a:rPr lang="es-ES" sz="2400">
                    <a:solidFill>
                      <a:srgbClr val="C00000"/>
                    </a:solidFill>
                    <a:latin typeface="Calibri" pitchFamily="34" charset="0"/>
                  </a:rPr>
                  <a:t>de educación</a:t>
                </a:r>
              </a:p>
            </p:txBody>
          </p:sp>
        </p:grpSp>
        <p:sp>
          <p:nvSpPr>
            <p:cNvPr id="17439" name="Text Box 17"/>
            <p:cNvSpPr txBox="1">
              <a:spLocks noChangeArrowheads="1"/>
            </p:cNvSpPr>
            <p:nvPr/>
          </p:nvSpPr>
          <p:spPr bwMode="auto">
            <a:xfrm>
              <a:off x="0" y="309530"/>
              <a:ext cx="6858000" cy="7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</a:pPr>
              <a:r>
                <a:rPr lang="es-ES" sz="800">
                  <a:latin typeface="Calibri" pitchFamily="34" charset="0"/>
                </a:rPr>
                <a:t>Instituto   Nacional   de   Evaluación   Educativa</a:t>
              </a:r>
              <a:endParaRPr lang="es-ES">
                <a:latin typeface="Calibri" pitchFamily="34" charset="0"/>
              </a:endParaRPr>
            </a:p>
          </p:txBody>
        </p:sp>
        <p:pic>
          <p:nvPicPr>
            <p:cNvPr id="17440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88334"/>
              <a:ext cx="895500" cy="58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6" name="Text Box 1"/>
          <p:cNvSpPr txBox="1">
            <a:spLocks noChangeArrowheads="1"/>
          </p:cNvSpPr>
          <p:nvPr/>
        </p:nvSpPr>
        <p:spPr bwMode="auto">
          <a:xfrm>
            <a:off x="0" y="1309688"/>
            <a:ext cx="3556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s-ES" sz="1200" b="1">
                <a:solidFill>
                  <a:schemeClr val="accent1"/>
                </a:solidFill>
                <a:latin typeface="Comic Sans MS" pitchFamily="66" charset="0"/>
                <a:cs typeface="Arial" charset="0"/>
              </a:rPr>
              <a:t>España…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sz="1000">
                <a:latin typeface="Comic Sans MS" pitchFamily="66" charset="0"/>
                <a:cs typeface="Arial" charset="0"/>
              </a:rPr>
              <a:t>Obtiene 481 puntos en Lectura en el estudio PISA 2009, 12 puntos menos que los alcanzados en PISA 2000.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sz="1000">
                <a:latin typeface="Comic Sans MS" pitchFamily="66" charset="0"/>
                <a:cs typeface="Arial" charset="0"/>
              </a:rPr>
              <a:t>Se sitúa 12 puntos por debajo del promedio de la OCDE.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sz="1000">
                <a:latin typeface="Comic Sans MS" pitchFamily="66" charset="0"/>
                <a:cs typeface="Arial" charset="0"/>
              </a:rPr>
              <a:t>Ocupa el puesto 18 entre los 25 países de la Unión Europea evaluados en PISA 2009 y la posición 26 de los 34 de la OCDE.</a:t>
            </a:r>
            <a:endParaRPr lang="es-ES" sz="1000">
              <a:latin typeface="Comic Sans MS" pitchFamily="66" charset="0"/>
              <a:cs typeface="Aria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000">
                <a:latin typeface="Comic Sans MS" pitchFamily="66" charset="0"/>
                <a:cs typeface="Arial" charset="0"/>
              </a:rPr>
              <a:t>En definitiva, </a:t>
            </a:r>
            <a:r>
              <a:rPr lang="en-US" sz="1000" i="1">
                <a:latin typeface="Comic Sans MS" pitchFamily="66" charset="0"/>
                <a:cs typeface="Arial" charset="0"/>
              </a:rPr>
              <a:t>la calidad del sistema educativo español es inferior a la de los países de la OCDE.</a:t>
            </a:r>
            <a:endParaRPr lang="en-US" sz="1000">
              <a:latin typeface="Comic Sans MS" pitchFamily="66" charset="0"/>
              <a:cs typeface="Arial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1414" y="3952868"/>
            <a:ext cx="664371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cap="small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¿Cómo mejorar los resultados educativos?</a:t>
            </a:r>
          </a:p>
        </p:txBody>
      </p:sp>
      <p:sp>
        <p:nvSpPr>
          <p:cNvPr id="17418" name="Text Box 3"/>
          <p:cNvSpPr txBox="1">
            <a:spLocks noChangeArrowheads="1"/>
          </p:cNvSpPr>
          <p:nvPr/>
        </p:nvSpPr>
        <p:spPr bwMode="auto">
          <a:xfrm>
            <a:off x="0" y="5238750"/>
            <a:ext cx="32861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>
              <a:lnSpc>
                <a:spcPct val="130000"/>
              </a:lnSpc>
              <a:buFont typeface="Wingdings" pitchFamily="2" charset="2"/>
              <a:buChar char="ü"/>
            </a:pPr>
            <a:endParaRPr lang="es-ES_tradnl" sz="1100" b="1" i="1">
              <a:latin typeface="Bradley Hand ITC" pitchFamily="66" charset="0"/>
            </a:endParaRPr>
          </a:p>
          <a:p>
            <a:pPr lvl="1">
              <a:lnSpc>
                <a:spcPct val="130000"/>
              </a:lnSpc>
            </a:pPr>
            <a:r>
              <a:rPr lang="es-ES_tradnl" sz="1100">
                <a:latin typeface="Bradley Hand ITC" pitchFamily="66" charset="0"/>
              </a:rPr>
              <a:t>Los sistemas educativos con una mayor descentralización en la toma de decisiones acerca de los cursos ofertados, contenidos de los mismos, evaluación del alumnado y selección de los libros de texto, alcanzan mayores niveles de rendimiento del alumnado en Lectura</a:t>
            </a:r>
          </a:p>
        </p:txBody>
      </p:sp>
      <p:sp>
        <p:nvSpPr>
          <p:cNvPr id="17419" name="19 CuadroTexto"/>
          <p:cNvSpPr txBox="1">
            <a:spLocks noChangeArrowheads="1"/>
          </p:cNvSpPr>
          <p:nvPr/>
        </p:nvSpPr>
        <p:spPr bwMode="auto">
          <a:xfrm>
            <a:off x="428625" y="4857750"/>
            <a:ext cx="285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400" b="1">
                <a:latin typeface="Bradley Hand ITC" pitchFamily="66" charset="0"/>
              </a:rPr>
              <a:t>Dar más autonomía a los centros educativos</a:t>
            </a:r>
            <a:endParaRPr lang="en-US" sz="1400" b="1">
              <a:latin typeface="Bradley Hand ITC" pitchFamily="66" charset="0"/>
            </a:endParaRPr>
          </a:p>
        </p:txBody>
      </p:sp>
      <p:sp>
        <p:nvSpPr>
          <p:cNvPr id="17420" name="21 CuadroTexto"/>
          <p:cNvSpPr txBox="1">
            <a:spLocks noChangeArrowheads="1"/>
          </p:cNvSpPr>
          <p:nvPr/>
        </p:nvSpPr>
        <p:spPr bwMode="auto">
          <a:xfrm>
            <a:off x="3857625" y="4881563"/>
            <a:ext cx="29289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1400" b="1">
                <a:latin typeface="Bradley Hand ITC" pitchFamily="66" charset="0"/>
              </a:rPr>
              <a:t>Introducir el sistema de rendición de cuentas a través de pruebas externas  y estandarizadas</a:t>
            </a:r>
            <a:endParaRPr lang="en-US" sz="1400" b="1">
              <a:latin typeface="Bradley Hand ITC" pitchFamily="66" charset="0"/>
            </a:endParaRPr>
          </a:p>
        </p:txBody>
      </p:sp>
      <p:sp>
        <p:nvSpPr>
          <p:cNvPr id="17421" name="Text Box 4"/>
          <p:cNvSpPr txBox="1">
            <a:spLocks noChangeArrowheads="1"/>
          </p:cNvSpPr>
          <p:nvPr/>
        </p:nvSpPr>
        <p:spPr bwMode="auto">
          <a:xfrm>
            <a:off x="3857625" y="5595938"/>
            <a:ext cx="27860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ES_tradnl" sz="1100">
                <a:latin typeface="Bradley Hand ITC" pitchFamily="66" charset="0"/>
              </a:rPr>
              <a:t>En los países en los que se aplican las pruebas externas estandarizadas, el rendimiento del alumnado es mayor: los resultados de PISA se mejoran en 16 puntos</a:t>
            </a:r>
          </a:p>
          <a:p>
            <a:pPr>
              <a:lnSpc>
                <a:spcPct val="110000"/>
              </a:lnSpc>
            </a:pPr>
            <a:endParaRPr lang="en-US" sz="1100"/>
          </a:p>
        </p:txBody>
      </p:sp>
      <p:sp>
        <p:nvSpPr>
          <p:cNvPr id="17422" name="Text Box 4"/>
          <p:cNvSpPr txBox="1">
            <a:spLocks noChangeArrowheads="1"/>
          </p:cNvSpPr>
          <p:nvPr/>
        </p:nvSpPr>
        <p:spPr bwMode="auto">
          <a:xfrm>
            <a:off x="3857625" y="7667625"/>
            <a:ext cx="3000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ES_tradnl" sz="1100">
                <a:latin typeface="Bradley Hand ITC" pitchFamily="66" charset="0"/>
              </a:rPr>
              <a:t>Además, cuando se introduce el elemento regulador de exámenes externos</a:t>
            </a:r>
            <a:endParaRPr lang="en-US" sz="1100">
              <a:cs typeface="Arial" charset="0"/>
            </a:endParaRPr>
          </a:p>
        </p:txBody>
      </p:sp>
      <p:graphicFrame>
        <p:nvGraphicFramePr>
          <p:cNvPr id="31" name="19 Gráfico"/>
          <p:cNvGraphicFramePr/>
          <p:nvPr/>
        </p:nvGraphicFramePr>
        <p:xfrm>
          <a:off x="500042" y="7167578"/>
          <a:ext cx="250033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21 CuadroTexto"/>
          <p:cNvSpPr txBox="1"/>
          <p:nvPr/>
        </p:nvSpPr>
        <p:spPr bwMode="auto">
          <a:xfrm>
            <a:off x="428625" y="8953500"/>
            <a:ext cx="2835275" cy="2762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latin typeface="Comic Sans MS" pitchFamily="66" charset="0"/>
                <a:cs typeface="Arial" pitchFamily="34" charset="0"/>
              </a:rPr>
              <a:t>*</a:t>
            </a:r>
            <a:r>
              <a:rPr lang="en-US" sz="700" dirty="0" err="1">
                <a:latin typeface="Comic Sans MS" pitchFamily="66" charset="0"/>
                <a:cs typeface="Arial" pitchFamily="34" charset="0"/>
              </a:rPr>
              <a:t>Correlación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700" dirty="0" err="1">
                <a:latin typeface="Comic Sans MS" pitchFamily="66" charset="0"/>
                <a:cs typeface="Arial" pitchFamily="34" charset="0"/>
              </a:rPr>
              <a:t>significativa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 a </a:t>
            </a:r>
            <a:r>
              <a:rPr lang="en-US" sz="700" dirty="0" err="1">
                <a:latin typeface="Comic Sans MS" pitchFamily="66" charset="0"/>
                <a:cs typeface="Arial" pitchFamily="34" charset="0"/>
              </a:rPr>
              <a:t>nivel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 de </a:t>
            </a:r>
            <a:r>
              <a:rPr lang="en-US" sz="700" dirty="0" err="1">
                <a:latin typeface="Comic Sans MS" pitchFamily="66" charset="0"/>
                <a:cs typeface="Arial" pitchFamily="34" charset="0"/>
              </a:rPr>
              <a:t>confianza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 de 5% (p&lt;0.05) </a:t>
            </a:r>
          </a:p>
        </p:txBody>
      </p:sp>
      <p:sp>
        <p:nvSpPr>
          <p:cNvPr id="17425" name="32 CuadroTexto"/>
          <p:cNvSpPr txBox="1">
            <a:spLocks noChangeArrowheads="1"/>
          </p:cNvSpPr>
          <p:nvPr/>
        </p:nvSpPr>
        <p:spPr bwMode="auto">
          <a:xfrm>
            <a:off x="1928813" y="7237413"/>
            <a:ext cx="428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>
                <a:latin typeface="Calibri" pitchFamily="34" charset="0"/>
              </a:rPr>
              <a:t>*</a:t>
            </a:r>
            <a:endParaRPr lang="en-US" sz="800">
              <a:latin typeface="Calibri" pitchFamily="34" charset="0"/>
            </a:endParaRPr>
          </a:p>
        </p:txBody>
      </p:sp>
      <p:graphicFrame>
        <p:nvGraphicFramePr>
          <p:cNvPr id="34" name="24 Gráfico"/>
          <p:cNvGraphicFramePr/>
          <p:nvPr/>
        </p:nvGraphicFramePr>
        <p:xfrm>
          <a:off x="4000504" y="6310322"/>
          <a:ext cx="185738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427" name="34 CuadroTexto"/>
          <p:cNvSpPr txBox="1">
            <a:spLocks noChangeArrowheads="1"/>
          </p:cNvSpPr>
          <p:nvPr/>
        </p:nvSpPr>
        <p:spPr bwMode="auto">
          <a:xfrm>
            <a:off x="5072063" y="6453188"/>
            <a:ext cx="428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>
                <a:latin typeface="Calibri" pitchFamily="34" charset="0"/>
              </a:rPr>
              <a:t>*</a:t>
            </a:r>
            <a:endParaRPr lang="en-US" sz="800">
              <a:latin typeface="Calibri" pitchFamily="34" charset="0"/>
            </a:endParaRPr>
          </a:p>
        </p:txBody>
      </p:sp>
      <p:sp>
        <p:nvSpPr>
          <p:cNvPr id="36" name="21 CuadroTexto"/>
          <p:cNvSpPr txBox="1"/>
          <p:nvPr/>
        </p:nvSpPr>
        <p:spPr bwMode="auto">
          <a:xfrm>
            <a:off x="5786438" y="6453188"/>
            <a:ext cx="906462" cy="49053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latin typeface="Comic Sans MS" pitchFamily="66" charset="0"/>
                <a:cs typeface="Arial" pitchFamily="34" charset="0"/>
              </a:rPr>
              <a:t>*</a:t>
            </a:r>
            <a:r>
              <a:rPr lang="en-US" sz="700" dirty="0" err="1">
                <a:latin typeface="Comic Sans MS" pitchFamily="66" charset="0"/>
                <a:cs typeface="Arial" pitchFamily="34" charset="0"/>
              </a:rPr>
              <a:t>Correlación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700" dirty="0" err="1">
                <a:latin typeface="Comic Sans MS" pitchFamily="66" charset="0"/>
                <a:cs typeface="Arial" pitchFamily="34" charset="0"/>
              </a:rPr>
              <a:t>significativa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 a </a:t>
            </a:r>
            <a:r>
              <a:rPr lang="en-US" sz="700" dirty="0" err="1">
                <a:latin typeface="Comic Sans MS" pitchFamily="66" charset="0"/>
                <a:cs typeface="Arial" pitchFamily="34" charset="0"/>
              </a:rPr>
              <a:t>nivel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 de </a:t>
            </a:r>
            <a:r>
              <a:rPr lang="en-US" sz="700" dirty="0" err="1">
                <a:latin typeface="Comic Sans MS" pitchFamily="66" charset="0"/>
                <a:cs typeface="Arial" pitchFamily="34" charset="0"/>
              </a:rPr>
              <a:t>confianza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 de </a:t>
            </a:r>
            <a:r>
              <a:rPr lang="en-US" sz="700" dirty="0" smtClean="0">
                <a:latin typeface="Comic Sans MS" pitchFamily="66" charset="0"/>
                <a:cs typeface="Arial" pitchFamily="34" charset="0"/>
              </a:rPr>
              <a:t>10% </a:t>
            </a:r>
            <a:r>
              <a:rPr lang="en-US" sz="700" dirty="0">
                <a:latin typeface="Comic Sans MS" pitchFamily="66" charset="0"/>
                <a:cs typeface="Arial" pitchFamily="34" charset="0"/>
              </a:rPr>
              <a:t>(</a:t>
            </a:r>
            <a:r>
              <a:rPr lang="en-US" sz="700" dirty="0" smtClean="0">
                <a:latin typeface="Comic Sans MS" pitchFamily="66" charset="0"/>
                <a:cs typeface="Arial" pitchFamily="34" charset="0"/>
              </a:rPr>
              <a:t>p&lt;0.1) </a:t>
            </a:r>
            <a:endParaRPr lang="en-US" sz="700" dirty="0"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37" name="1 Gráfico"/>
          <p:cNvGraphicFramePr/>
          <p:nvPr/>
        </p:nvGraphicFramePr>
        <p:xfrm>
          <a:off x="3786190" y="523845"/>
          <a:ext cx="3071810" cy="350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430" name="45 Rectángulo"/>
          <p:cNvSpPr>
            <a:spLocks noChangeArrowheads="1"/>
          </p:cNvSpPr>
          <p:nvPr/>
        </p:nvSpPr>
        <p:spPr bwMode="auto">
          <a:xfrm>
            <a:off x="3857625" y="8058150"/>
            <a:ext cx="142875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ES_tradnl" sz="1100">
                <a:latin typeface="Bradley Hand ITC" pitchFamily="66" charset="0"/>
              </a:rPr>
              <a:t>estandarizados, una mayor autonomía en gestión de los recursos también incide positivamente en el rendimiento del alumnado</a:t>
            </a:r>
            <a:endParaRPr lang="en-US" sz="1100">
              <a:latin typeface="Bradley Hand ITC" pitchFamily="66" charset="0"/>
            </a:endParaRPr>
          </a:p>
        </p:txBody>
      </p:sp>
      <p:grpSp>
        <p:nvGrpSpPr>
          <p:cNvPr id="17431" name="24 Grupo"/>
          <p:cNvGrpSpPr>
            <a:grpSpLocks/>
          </p:cNvGrpSpPr>
          <p:nvPr/>
        </p:nvGrpSpPr>
        <p:grpSpPr bwMode="auto">
          <a:xfrm>
            <a:off x="5260975" y="7953375"/>
            <a:ext cx="1597025" cy="1643063"/>
            <a:chOff x="209550" y="0"/>
            <a:chExt cx="2841507" cy="2743200"/>
          </a:xfrm>
        </p:grpSpPr>
        <p:graphicFrame>
          <p:nvGraphicFramePr>
            <p:cNvPr id="48" name="5 Gráfico"/>
            <p:cNvGraphicFramePr>
              <a:graphicFrameLocks/>
            </p:cNvGraphicFramePr>
            <p:nvPr/>
          </p:nvGraphicFramePr>
          <p:xfrm>
            <a:off x="279283" y="0"/>
            <a:ext cx="2771774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cxnSp>
          <p:nvCxnSpPr>
            <p:cNvPr id="49" name="7 Conector recto de flecha"/>
            <p:cNvCxnSpPr/>
            <p:nvPr/>
          </p:nvCxnSpPr>
          <p:spPr>
            <a:xfrm rot="16200000" flipV="1">
              <a:off x="-952055" y="1333884"/>
              <a:ext cx="2342984" cy="19773"/>
            </a:xfrm>
            <a:prstGeom prst="straightConnector1">
              <a:avLst/>
            </a:prstGeom>
            <a:solidFill>
              <a:srgbClr val="94B3D4">
                <a:lumMod val="20000"/>
                <a:lumOff val="80000"/>
              </a:srgbClr>
            </a:solidFill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8 Conector recto"/>
            <p:cNvCxnSpPr/>
            <p:nvPr/>
          </p:nvCxnSpPr>
          <p:spPr>
            <a:xfrm>
              <a:off x="229323" y="2523213"/>
              <a:ext cx="2324612" cy="0"/>
            </a:xfrm>
            <a:prstGeom prst="line">
              <a:avLst/>
            </a:prstGeom>
            <a:solidFill>
              <a:srgbClr val="94B3D4">
                <a:lumMod val="20000"/>
                <a:lumOff val="80000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9 CuadroTexto"/>
            <p:cNvSpPr txBox="1"/>
            <p:nvPr/>
          </p:nvSpPr>
          <p:spPr>
            <a:xfrm>
              <a:off x="1398690" y="1192695"/>
              <a:ext cx="1361438" cy="323353"/>
            </a:xfrm>
            <a:prstGeom prst="rect">
              <a:avLst/>
            </a:prstGeom>
            <a:solidFill>
              <a:schemeClr val="accent2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1" i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+ 2,6 </a:t>
              </a:r>
              <a:r>
                <a:rPr lang="en-US" sz="600" b="1" i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puntos</a:t>
              </a:r>
              <a:endParaRPr lang="en-US" sz="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10 CuadroTexto"/>
            <p:cNvSpPr txBox="1"/>
            <p:nvPr/>
          </p:nvSpPr>
          <p:spPr bwMode="auto">
            <a:xfrm>
              <a:off x="1271584" y="119270"/>
              <a:ext cx="1660841" cy="81633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Estudiante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que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acude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a un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centro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educativo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con mayor 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autonomía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en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gestión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de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recursos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que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la media</a:t>
              </a:r>
            </a:p>
          </p:txBody>
        </p:sp>
        <p:sp>
          <p:nvSpPr>
            <p:cNvPr id="53" name="11 CuadroTexto"/>
            <p:cNvSpPr txBox="1"/>
            <p:nvPr/>
          </p:nvSpPr>
          <p:spPr bwMode="auto">
            <a:xfrm>
              <a:off x="1181199" y="1550505"/>
              <a:ext cx="1742754" cy="5989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Estudiante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que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acude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a un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centro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educativo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con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una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autonomía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media en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gestión</a:t>
              </a:r>
              <a:r>
                <a:rPr lang="en-US" sz="600" dirty="0">
                  <a:latin typeface="Comic Sans MS" pitchFamily="66" charset="0"/>
                  <a:cs typeface="Arial" pitchFamily="34" charset="0"/>
                </a:rPr>
                <a:t> de </a:t>
              </a:r>
              <a:r>
                <a:rPr lang="en-US" sz="600" dirty="0" err="1">
                  <a:latin typeface="Comic Sans MS" pitchFamily="66" charset="0"/>
                  <a:cs typeface="Arial" pitchFamily="34" charset="0"/>
                </a:rPr>
                <a:t>recursos</a:t>
              </a:r>
              <a:endParaRPr lang="en-US" sz="600" dirty="0">
                <a:latin typeface="Comic Sans MS" pitchFamily="66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-12700" y="8667750"/>
            <a:ext cx="6870700" cy="12239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C1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000" b="1" u="sng">
                <a:latin typeface="Comic Sans MS" pitchFamily="66" charset="0"/>
                <a:cs typeface="Arial" charset="0"/>
              </a:rPr>
              <a:t>Más información:</a:t>
            </a:r>
          </a:p>
          <a:p>
            <a:endParaRPr lang="es-ES" sz="800" b="1" u="sng">
              <a:latin typeface="Comic Sans MS" pitchFamily="66" charset="0"/>
              <a:cs typeface="Arial" charset="0"/>
            </a:endParaRPr>
          </a:p>
          <a:p>
            <a:pPr algn="just">
              <a:buFont typeface="Symbol" pitchFamily="18" charset="2"/>
              <a:buChar char="·"/>
            </a:pPr>
            <a:r>
              <a:rPr lang="es-ES" sz="800">
                <a:latin typeface="Comic Sans MS" pitchFamily="66" charset="0"/>
                <a:cs typeface="Arial" charset="0"/>
              </a:rPr>
              <a:t>Instituto Nacional de Evaluación Educativa. </a:t>
            </a:r>
            <a:r>
              <a:rPr lang="en-US" sz="800" u="sng">
                <a:latin typeface="Comic Sans MS" pitchFamily="66" charset="0"/>
                <a:hlinkClick r:id="rId2"/>
              </a:rPr>
              <a:t>http://www.educacion.gob.es/inee</a:t>
            </a:r>
            <a:endParaRPr lang="es-ES" sz="800">
              <a:latin typeface="Comic Sans MS" pitchFamily="66" charset="0"/>
              <a:cs typeface="Arial" charset="0"/>
            </a:endParaRPr>
          </a:p>
          <a:p>
            <a:pPr algn="just">
              <a:buFont typeface="Symbol" pitchFamily="18" charset="2"/>
              <a:buChar char="·"/>
            </a:pPr>
            <a:r>
              <a:rPr lang="en-US" sz="800">
                <a:latin typeface="Comic Sans MS" pitchFamily="66" charset="0"/>
                <a:cs typeface="Arial" charset="0"/>
              </a:rPr>
              <a:t>Education at a Glance 2012. OCDE</a:t>
            </a:r>
          </a:p>
          <a:p>
            <a:pPr algn="just">
              <a:buFont typeface="Symbol" pitchFamily="18" charset="2"/>
              <a:buChar char="·"/>
            </a:pPr>
            <a:r>
              <a:rPr lang="es-ES" sz="800">
                <a:latin typeface="Comic Sans MS" pitchFamily="66" charset="0"/>
                <a:cs typeface="Arial" charset="0"/>
              </a:rPr>
              <a:t>PISA 2009. OCDE </a:t>
            </a:r>
            <a:r>
              <a:rPr lang="es-ES" sz="800">
                <a:latin typeface="Comic Sans MS" pitchFamily="66" charset="0"/>
                <a:cs typeface="Arial" charset="0"/>
                <a:hlinkClick r:id="rId3"/>
              </a:rPr>
              <a:t>http://www.oecd.org/pisa/</a:t>
            </a:r>
            <a:endParaRPr lang="es-ES" sz="800">
              <a:latin typeface="Comic Sans MS" pitchFamily="66" charset="0"/>
              <a:cs typeface="Arial" charset="0"/>
            </a:endParaRPr>
          </a:p>
          <a:p>
            <a:pPr algn="just">
              <a:buFont typeface="Symbol" pitchFamily="18" charset="2"/>
              <a:buChar char="·"/>
            </a:pPr>
            <a:r>
              <a:rPr lang="en-US" sz="800">
                <a:latin typeface="Comic Sans MS" pitchFamily="66" charset="0"/>
                <a:cs typeface="Arial" charset="0"/>
              </a:rPr>
              <a:t>Eric A. Hanushek, Susanne Link, Ludger Woessmann (2011). Does School Autonomy Make Sense Everywhere? Panel Estimates from PISA. CESifo Working Paper No. 3648. Category 5: Economics of Education</a:t>
            </a:r>
          </a:p>
          <a:p>
            <a:pPr algn="just">
              <a:buFont typeface="Symbol" pitchFamily="18" charset="2"/>
              <a:buChar char="·"/>
            </a:pPr>
            <a:r>
              <a:rPr lang="en-US" sz="800">
                <a:latin typeface="Comic Sans MS" pitchFamily="66" charset="0"/>
                <a:cs typeface="Arial" charset="0"/>
              </a:rPr>
              <a:t>Eric A. Hanushek, Ludger Woessmann, Lei Zhang (2011). General Education, Vocational Education, and Labor-Market Outcomes over the Life-Cycle. CESifo Working Paper No. 3614. Category 5: Economics of Education</a:t>
            </a:r>
          </a:p>
        </p:txBody>
      </p:sp>
      <p:sp>
        <p:nvSpPr>
          <p:cNvPr id="18434" name="AutoShape 2" descr="data:image/jpeg;base64,/9j/4AAQSkZJRgABAQAAAQABAAD/2wCEAAkGBg8PDw0NDA8QDA0MEA0NDA0NDQ8NDQ0NFBAVFBQQEhIXHCYeFxkjGRISHy8gIyc1LSwuFR4xNTA2NSYrLCkBCQoKDQwOFw8PGCwfFBgpKSkpKSkvKSkpKSkpKSkpKSkpKTU1KSkpKSkpKSkpKSkpKSkpKSkpKSkpKSkpKSkpKf/AABEIAMUA/wMBIgACEQEDEQH/xAAbAAADAQEBAQEAAAAAAAAAAAAAAQIGBwUEA//EAE0QAAIBAQIFDQsJBwQDAAAAAAABAgMEEQYSU5LRBQcVFiExQVFxcpGxsiIkMjM0UmFzk6LBExQXI1RigaGzRIKDwtLh8EJDY+JkhKT/xAAYAQEBAQEBAAAAAAAAAAAAAAAAAQMCBP/EACMRAQABBAIDAQEBAQEAAAAAAAABAgMTMhFRBBIUMSFBYSL/2gAMAwEAAhEDEQA/AO4AB5GEWq0rNCM4K+93NXXv8DmqYiOViOZ4h694GO202nJvoj/UG2q0ZN9C/qM81LXDU2IGP22V8m83+4bbq2TeaxmpMNTYAY/bdWybzJBtwq5J+zmMtJhqbADHvDGrk3mTDbnVyTzKmgZaUxVNgF5jXhrUyfuVNA9u88l7s9Ay0mKpsAMc8OZ5L3Z6BPDt5LtaBlpMNbZgYp4fSya97QD1wHkl0vQXLQYq21EYr6Qnkl0vQH0iLJLO/sMtKYqum2QGJWuKsks7+wPXHjklnDLQYq+m2Aw/0lR4aXvD+kuGS95DLSY6m3Aw61y4cNL3kP6TKeSeci5Ke0x1NuF5h1rnUuGlLOQvpQpZKWdEZKOzHU3IGGWujR4aU86OkPpToZKedHSMlHZ6VdNyBh1rp0OGlPOjpD6VLPkp9MdJclPZ6VdNwB4eDeFVO3Y6pwlB00m8e7dT4Vce4dRMT/YczHAZmsN/FQ53xRpWZjDjxdPnfFGd3V3a2YHDLCGtY/m/zZU5OtUqxmqsXJJK5q65q7fZ4qwx1Qf+izr+HLSfVrjLurDxfK1+qJ5dNbiMKKYmP6t65VTVxD7Fhhb/ADLM/wB2S+I9uVuyVn6J6T5LhNHfpDLNX2+t4Z27I2f39I9utsyNDOqHxiaHpSZq+327drXw0KL5J1BPDa1cNmpP+JM+ETQ9KTNX2+54b2n7NT9pINu9o4bND8Ksjz3EnFHpSZ63pbea3DZIvkrvQLb1V+yf/R/1PNxROKJjpXPW9F4cVPsjXJX/ALBt4l9ln7daDy3FcQnBDHSfRW9TbxL7LP2y0E7d39mqe1i/geW4oWKhjg+it6jw2/8AHq/hUiS8NV9nq58dJ5bihOIx0r9Fb09ukchWzo6RPDSHDRrdMNJ5LguIlwXEMdJ9Fb13hnDJVumOkiWGMMlW/LSeS4IlxRMVJ9Fb1tt1PJ1vy0k7a6eTrdC0nlOKJxFxDFSfRU9R4VUvMrZq0ieFNLzKuYtJ5WIuIlwXEMVJ9FT1XhVS8yrmrSejqda1XhKpGMoxTcVjpJuSje/w3V0mXxEarUON1l/iVuxA4qoilrbuzVPEuha2XjKvqaPZR0M59rZru6r/AOKj2UdBPVa1hxc2kGaw28XT9Ml2kaQzWGz+rpc9dpEu6lraHM9cnfsK/wCWv2Ynk0t5Hq65HhWD1tbsxPKpbyMrernyN1MVwwNHnTcJosVwECKEBDQi2TcBJLRYmBDRLRZLQENCZdxLAhkMtksIhkn6MloK/NkstksCGJlMQEMllslgRcavUZd6r1tfswMszVajeSr1lo7MDK7+PR4+zoOtmu7q+qpdlHQDAa2nh1vV0+pG/NrWsOrm0gzOGr7ilz49pGmMxhr4NHnx7USXtFs7Q5lrkPurB6yu/wAonl0nuHpa43hWDn1+qJ5lPeRnb1ceRupsAYjR5zvBsV4AF5IxMBMQxASxMbEEJkspkhSIKZLAlktFskOUMlotksCGSy5EsOkEsu4lgSSymJgQzVakeSR59o6oGXZqdSfJI8+0fymV38ejx9nQ9bbwq3q6fUjemC1tfDrcyn1I3pta0h1c2kjL4bPuaPPj24moMths9yhz4dqJL2krZ2hzHXFd87Bzq/8AKebTe4j0NcTxlg5bQ+yebT3kZ29WfkbrATYGjAwvEADEwEACAGBLEMQcpYhskOiZLZRLCEyWUyWESyWUyQJZJTJDpImUSwJZLKYmBDNVqT5JHn2j+UyzNVqV5JHnWn4GN38ejx9nQ9bbwq/Mp9SN4YTW28KvzafUbs3taQ6ubSDKYbfs/Pj24mrMlhu+6s/Pj24kvaStnZzHXEf1th5a/wADzobx9+uC/rbD/H60edTe4jO3qz8jd+l4hXgjRgoBJjABXgIAZLKZLCAQCCEyWNiYWSvJGxAgmSxsTCJZLKZIEsllMkKTJKaEwJZJTFcFQzVameSQ51p60ZU1Wp3kkOW09pGN38ejxtnRdbfwq/Npm6MLrbrdr82Buje1pDq5tIMhhw+7s/Pj24mvMdhy+7s3Oj20S9otnZzDD/x1i5K3wPPhvH3Yev66xclbrPhhvIztas7+6rxpkjRowUgEhgAAK8OQIbJvABDJYCYimSFkiWUSEJksbEBLJZbIATJY2SwBkjYmFhLQhsQUjUan+SU+W0v3jLmnsK70pf8Asdsxu/j0+Ns6Prb79o5IG5MNrbb9o5IG5N7WkLd2kGMw58bZ+dDto2ZisOfHWflh+ojm9o6s7uYYdv6+x8lbrPhhvH2Ycu+vY+ZVfvHxQZxb1ZX91gmTeNM0edaHeSmO8Id4rwAKV4NiC8ILxMBNhQIGIBNiY2JglLENsQRLJZRLQEsTGxMKliKY/kZYspKLcYYuPJJuMMZ3RxnwXvjBD8yRiYUjUan+S0vR847bMuzT2B960+Sv22YXfx6fH2l0fW2XlD5vxNyYbW1/aP3TcnotaQtzaQYbDqX19Bc3to3Jg8O33xQ/d7Rzf0dWdnM8NX3xZPRCp2j44s+rDN98WXmVOs+OJxa1Y391jRI0aMVoZKAOVBeJCYDAAYCEDEFBLGDAV5LGIEpYmUyWESxMbEBLEymffqJqLVtdVU6XcpLGq1ZeBRp+fLqS4WHURz/ILUTUSpa6vydO6MYrGq1ZJ/J0ad9zlJ9S32elhPhBSs1KWpepq371aasknKTa3ZT4HN8W9EvCPCOnZKexupm5JeUV3c547Xhy+/xLeirjH0aGL6W99vdbfG2Gn8o/n+rp33JPg3CmAMMyNPYfJaXJX/UZmDT2HyWlza36kjC7+PT4+0uj62v7T+6bkw+tqty0csTcHos6QtzaQYHDt980eSPWzfHPsO331R5I/E5v6OrOzmmGL75s3q59o+SLPqwv8ps/q59o+WO8cW9YY395UmNMkq80YqTGSMIYAgAAAAEAMTCgljEwAljEwE2SymSHJNEsoTAdGKcoqTxE2k53OWKr1fK5bruW7cuI0OEGEdKyUVqdqVJSlJKda0K5yk2vGSfnNb0f9K/PNs/OUFv8Id01cPwpUbvS3e23uttu9tvhP1HcJhJIQABJqLA+9aXNrfqSMuaewPvWlza36kjC7+PT4366RraPctHLHqNyYbWz3rRyx6jcnos6QtzaQc9w6ffVL0KP8x0I51hy++6fNj1SOL+jqxs5rhc++bN6qXbPmgz9cLqnfdBb/wBS30zeg+aE3xfkzi3P/mGV+J95fteNM/K8pM75Y8S/RFJn5pjTLzBxK7wvJvDGHMJ6ypsCcYWMTleJUmBLkLH9K6RycSq8ROOuNdKE6i410l5g4lRLF8ovR0ic1x/mTmDiTYrxfKf5eS5r/GTmE4NivJcycdFOJUyWLHE5gNktBjkuYODJuE5f5uCxwcGaaw+S0ubW/UkZfGNPYvJaPpjV/UkZXXr8f9l0rWy8G085dRuTDa2K7i0c5dRuT02tYS5tIOd4bU3K1xuW9GLd7S3O64fxOiH41rHTm75wjJ8bimxco9o4Sir0nlyiFmud+Isa67GvhjXcp+mJLi6JxOn7G0clDNQ9jKOShmow+f8A62zx05hdPiefHSF9RcefHSdP2No5KGahPUyjkoZqLgnszx05mp1OOWfHSP5Spxyz46TpexVDJQzULYujkoZqJ889rnjpzR1J/ezo6ROpP72dHSdM2Lo5OGag2Lo5KGah889meOnMnKf3umOklyn97phpOobF0clDNQti6OShmofPPZnjpy54/wB73Bd3973DqexdHJQzUGxdHJQzUT557M8dOV3z4b+iBLcuL8oHVHqTQf8AtQzULYez5KPQi/PPZnjpyp43F7tMnFfEsymdX2Hs+Sj0Iew9nyUOhE+eezPT05I4PzV7OmS4PzY+zpnXdhrPkodAthrPkoZqHzz2manpyF0/uR9lT0EuivMh7KnoOwbC2fIwzULYWz5GGah889manpx2VBZOHsqegh2eOTh7KnoOy7CWfIwzUS9QrM/9mGah889manpxl2aOTh7KGgXzaGSp+yhoOzbAWXIQzQ2v2XIQzUPnq7XNT04w7NTyVP2MdBDslPJQ9jHQdq2vWXIQzULa9ZchDNQ+ertM1PTinzWnkqfsY6C5eDipXKKahGMMVK933bnpO0bXLLkIZobXbJkIZqHzz2uan/IZnWyXcWjnLqNwfPZLBSopqjBU091qKuvPoPVRT6xw89VXtPIAAOnIAAKgAACgAAAAAAAAAAAAAAAAAAAAAAAAAALwACAEADhJAAA4TkDABKwAAAr/2Q=="/>
          <p:cNvSpPr>
            <a:spLocks noChangeAspect="1" noChangeArrowheads="1"/>
          </p:cNvSpPr>
          <p:nvPr/>
        </p:nvSpPr>
        <p:spPr bwMode="auto">
          <a:xfrm>
            <a:off x="0" y="-615950"/>
            <a:ext cx="1624013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000108" y="520382"/>
            <a:ext cx="585789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cap="small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Descentralización de la toma de decisiones</a:t>
            </a:r>
          </a:p>
        </p:txBody>
      </p:sp>
      <p:pic>
        <p:nvPicPr>
          <p:cNvPr id="18436" name="Picture 112" descr="V:\ComunINCE\INDIVIDUAL\Alicia\Logo INEE\LOGO definitivo INEE capas.jpg"/>
          <p:cNvPicPr>
            <a:picLocks noChangeAspect="1" noChangeArrowheads="1"/>
          </p:cNvPicPr>
          <p:nvPr/>
        </p:nvPicPr>
        <p:blipFill>
          <a:blip r:embed="rId4"/>
          <a:srcRect t="10696" b="13371"/>
          <a:stretch>
            <a:fillRect/>
          </a:stretch>
        </p:blipFill>
        <p:spPr bwMode="auto">
          <a:xfrm>
            <a:off x="6065838" y="8953500"/>
            <a:ext cx="7921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35738" y="9561513"/>
            <a:ext cx="349250" cy="360362"/>
          </a:xfrm>
        </p:spPr>
        <p:txBody>
          <a:bodyPr/>
          <a:lstStyle/>
          <a:p>
            <a:pPr>
              <a:defRPr/>
            </a:pPr>
            <a:fld id="{439BCAFB-5F2F-4CC8-B379-0CB5D961FF32}" type="slidenum">
              <a:rPr lang="es-ES"/>
              <a:pPr>
                <a:defRPr/>
              </a:pPr>
              <a:t>4</a:t>
            </a:fld>
            <a:endParaRPr lang="es-ES" dirty="0"/>
          </a:p>
        </p:txBody>
      </p:sp>
      <p:grpSp>
        <p:nvGrpSpPr>
          <p:cNvPr id="18438" name="56 Grupo"/>
          <p:cNvGrpSpPr>
            <a:grpSpLocks/>
          </p:cNvGrpSpPr>
          <p:nvPr/>
        </p:nvGrpSpPr>
        <p:grpSpPr bwMode="auto">
          <a:xfrm>
            <a:off x="0" y="-41275"/>
            <a:ext cx="6867525" cy="973138"/>
            <a:chOff x="0" y="-41430"/>
            <a:chExt cx="6867044" cy="973776"/>
          </a:xfrm>
        </p:grpSpPr>
        <p:grpSp>
          <p:nvGrpSpPr>
            <p:cNvPr id="18450" name="3 Grupo"/>
            <p:cNvGrpSpPr>
              <a:grpSpLocks/>
            </p:cNvGrpSpPr>
            <p:nvPr/>
          </p:nvGrpSpPr>
          <p:grpSpPr bwMode="auto">
            <a:xfrm>
              <a:off x="0" y="-41430"/>
              <a:ext cx="6867044" cy="973776"/>
              <a:chOff x="0" y="-17667"/>
              <a:chExt cx="7561263" cy="940455"/>
            </a:xfrm>
          </p:grpSpPr>
          <p:cxnSp>
            <p:nvCxnSpPr>
              <p:cNvPr id="5" name="4 Conector recto"/>
              <p:cNvCxnSpPr/>
              <p:nvPr/>
            </p:nvCxnSpPr>
            <p:spPr>
              <a:xfrm>
                <a:off x="0" y="479408"/>
                <a:ext cx="7561263" cy="1535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" name="13 Rectángulo"/>
              <p:cNvSpPr/>
              <p:nvPr/>
            </p:nvSpPr>
            <p:spPr bwMode="auto">
              <a:xfrm>
                <a:off x="547082" y="31427"/>
                <a:ext cx="202752" cy="891361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400" b="1" dirty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8455" name="47 CuadroTexto"/>
              <p:cNvSpPr txBox="1">
                <a:spLocks noChangeArrowheads="1"/>
              </p:cNvSpPr>
              <p:nvPr/>
            </p:nvSpPr>
            <p:spPr bwMode="auto">
              <a:xfrm>
                <a:off x="1" y="-17667"/>
                <a:ext cx="7551304" cy="445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s-ES" sz="2400">
                    <a:solidFill>
                      <a:srgbClr val="005DA2"/>
                    </a:solidFill>
                    <a:latin typeface="Calibri" pitchFamily="34" charset="0"/>
                  </a:rPr>
                  <a:t>Boletín</a:t>
                </a:r>
                <a:r>
                  <a:rPr lang="es-ES" sz="2400">
                    <a:latin typeface="Calibri" pitchFamily="34" charset="0"/>
                  </a:rPr>
                  <a:t> </a:t>
                </a:r>
                <a:r>
                  <a:rPr lang="es-ES" sz="2400">
                    <a:solidFill>
                      <a:srgbClr val="C00000"/>
                    </a:solidFill>
                    <a:latin typeface="Calibri" pitchFamily="34" charset="0"/>
                  </a:rPr>
                  <a:t>de educación</a:t>
                </a:r>
              </a:p>
            </p:txBody>
          </p:sp>
        </p:grpSp>
        <p:sp>
          <p:nvSpPr>
            <p:cNvPr id="18451" name="Text Box 17"/>
            <p:cNvSpPr txBox="1">
              <a:spLocks noChangeArrowheads="1"/>
            </p:cNvSpPr>
            <p:nvPr/>
          </p:nvSpPr>
          <p:spPr bwMode="auto">
            <a:xfrm>
              <a:off x="0" y="309530"/>
              <a:ext cx="6858000" cy="7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</a:pPr>
              <a:r>
                <a:rPr lang="es-ES" sz="800">
                  <a:latin typeface="Calibri" pitchFamily="34" charset="0"/>
                </a:rPr>
                <a:t>Instituto   Nacional   de   Evaluación   Educativa</a:t>
              </a:r>
              <a:endParaRPr lang="es-ES">
                <a:latin typeface="Calibri" pitchFamily="34" charset="0"/>
              </a:endParaRPr>
            </a:p>
          </p:txBody>
        </p:sp>
        <p:pic>
          <p:nvPicPr>
            <p:cNvPr id="18452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88334"/>
              <a:ext cx="895500" cy="58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9" name="12 Image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023938"/>
            <a:ext cx="4125913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Text Box 1"/>
          <p:cNvSpPr txBox="1">
            <a:spLocks noChangeArrowheads="1"/>
          </p:cNvSpPr>
          <p:nvPr/>
        </p:nvSpPr>
        <p:spPr bwMode="auto">
          <a:xfrm>
            <a:off x="4071938" y="1127125"/>
            <a:ext cx="2779712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sz="1000">
                <a:latin typeface="Comic Sans MS" pitchFamily="66" charset="0"/>
                <a:cs typeface="Arial" charset="0"/>
              </a:rPr>
              <a:t>En España los centros educativos tienen menos autonomía en la toma de decisiones que en la OCDE y en la Unión Europea, sobre todo en el ámbito de la gestión de personal.</a:t>
            </a:r>
          </a:p>
          <a:p>
            <a:pPr algn="just">
              <a:spcAft>
                <a:spcPts val="1000"/>
              </a:spcAft>
            </a:pPr>
            <a:r>
              <a:rPr lang="es-ES" sz="1000">
                <a:latin typeface="Comic Sans MS" pitchFamily="66" charset="0"/>
                <a:cs typeface="Arial" charset="0"/>
              </a:rPr>
              <a:t>El promedio de la OCDE en la toma de decisiones a nivel de los centros es del 41%, en España este porcentaje se reduce hasta el 25%.</a:t>
            </a:r>
            <a:endParaRPr lang="en-US" sz="1000">
              <a:latin typeface="Comic Sans MS" pitchFamily="66" charset="0"/>
              <a:cs typeface="Arial" charset="0"/>
            </a:endParaRPr>
          </a:p>
        </p:txBody>
      </p:sp>
      <p:pic>
        <p:nvPicPr>
          <p:cNvPr id="18441" name="14 Image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16300" y="2732088"/>
            <a:ext cx="33702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42" name="15 Grupo"/>
          <p:cNvGrpSpPr>
            <a:grpSpLocks/>
          </p:cNvGrpSpPr>
          <p:nvPr/>
        </p:nvGrpSpPr>
        <p:grpSpPr bwMode="auto">
          <a:xfrm>
            <a:off x="0" y="2595563"/>
            <a:ext cx="3357563" cy="2405062"/>
            <a:chOff x="1142976" y="1285860"/>
            <a:chExt cx="4286280" cy="3429024"/>
          </a:xfrm>
        </p:grpSpPr>
        <p:pic>
          <p:nvPicPr>
            <p:cNvPr id="18448" name="659 Imagen" descr="13156415-nota-papel-aislado.jpeg"/>
            <p:cNvPicPr>
              <a:picLocks noChangeAspect="1" noChangeArrowheads="1"/>
            </p:cNvPicPr>
            <p:nvPr/>
          </p:nvPicPr>
          <p:blipFill>
            <a:blip r:embed="rId8"/>
            <a:srcRect l="13580" t="10526" r="12346" b="5263"/>
            <a:stretch>
              <a:fillRect/>
            </a:stretch>
          </p:blipFill>
          <p:spPr bwMode="auto">
            <a:xfrm>
              <a:off x="1142976" y="1285860"/>
              <a:ext cx="4286280" cy="3429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9" name="Text Box 2"/>
            <p:cNvSpPr txBox="1">
              <a:spLocks noChangeArrowheads="1"/>
            </p:cNvSpPr>
            <p:nvPr/>
          </p:nvSpPr>
          <p:spPr bwMode="auto">
            <a:xfrm rot="-281296">
              <a:off x="1716649" y="1844944"/>
              <a:ext cx="3394318" cy="1940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buFont typeface="Wingdings" pitchFamily="2" charset="2"/>
                <a:buChar char="§"/>
              </a:pPr>
              <a:r>
                <a:rPr lang="es-ES" sz="800" dirty="0">
                  <a:latin typeface="Comic Sans MS" pitchFamily="66" charset="0"/>
                  <a:cs typeface="Arial" charset="0"/>
                </a:rPr>
                <a:t> En los países de la OCDE los centros educativos juegan un papel activo en la </a:t>
              </a:r>
              <a:r>
                <a:rPr lang="es-ES" sz="800" b="1" dirty="0">
                  <a:solidFill>
                    <a:schemeClr val="accent2"/>
                  </a:solidFill>
                  <a:latin typeface="Comic Sans MS" pitchFamily="66" charset="0"/>
                  <a:cs typeface="Arial" charset="0"/>
                </a:rPr>
                <a:t>gestión del personal</a:t>
              </a:r>
              <a:r>
                <a:rPr lang="es-ES" sz="800" dirty="0">
                  <a:latin typeface="Comic Sans MS" pitchFamily="66" charset="0"/>
                  <a:cs typeface="Arial" charset="0"/>
                </a:rPr>
                <a:t> (toman de media el </a:t>
              </a:r>
              <a:r>
                <a:rPr lang="es-ES" sz="800" dirty="0" smtClean="0">
                  <a:latin typeface="Comic Sans MS" pitchFamily="66" charset="0"/>
                  <a:cs typeface="Arial" charset="0"/>
                </a:rPr>
                <a:t>31% </a:t>
              </a:r>
              <a:r>
                <a:rPr lang="es-ES" sz="800" dirty="0">
                  <a:latin typeface="Comic Sans MS" pitchFamily="66" charset="0"/>
                  <a:cs typeface="Arial" charset="0"/>
                </a:rPr>
                <a:t>de las decisiones al respecto), mientras que en España sus competencias en este ámbito son muy limitadas.</a:t>
              </a:r>
            </a:p>
            <a:p>
              <a:pPr>
                <a:spcAft>
                  <a:spcPts val="1000"/>
                </a:spcAft>
                <a:buFont typeface="Wingdings" pitchFamily="2" charset="2"/>
                <a:buChar char="§"/>
              </a:pPr>
              <a:r>
                <a:rPr lang="es-ES" sz="800" dirty="0">
                  <a:latin typeface="Comic Sans MS" pitchFamily="66" charset="0"/>
                  <a:cs typeface="Arial" charset="0"/>
                </a:rPr>
                <a:t> En la </a:t>
              </a:r>
              <a:r>
                <a:rPr lang="es-ES" sz="800" b="1" dirty="0">
                  <a:solidFill>
                    <a:schemeClr val="accent2"/>
                  </a:solidFill>
                  <a:latin typeface="Comic Sans MS" pitchFamily="66" charset="0"/>
                  <a:cs typeface="Arial" charset="0"/>
                </a:rPr>
                <a:t>planificación y estructuras</a:t>
              </a:r>
              <a:r>
                <a:rPr lang="es-ES" sz="800" b="1" dirty="0">
                  <a:latin typeface="Comic Sans MS" pitchFamily="66" charset="0"/>
                  <a:cs typeface="Arial" charset="0"/>
                </a:rPr>
                <a:t>,</a:t>
              </a:r>
              <a:r>
                <a:rPr lang="es-ES" sz="800" b="1" dirty="0">
                  <a:solidFill>
                    <a:schemeClr val="accent2"/>
                  </a:solidFill>
                  <a:latin typeface="Comic Sans MS" pitchFamily="66" charset="0"/>
                  <a:cs typeface="Arial" charset="0"/>
                </a:rPr>
                <a:t> </a:t>
              </a:r>
              <a:r>
                <a:rPr lang="es-ES" sz="800" dirty="0">
                  <a:latin typeface="Comic Sans MS" pitchFamily="66" charset="0"/>
                  <a:cs typeface="Arial" charset="0"/>
                </a:rPr>
                <a:t>los centros españoles no tienen  poder de decisión. En la OCDE los centros sí pueden decidir sobre el 24% de los asuntos relacionados con este ámbito.</a:t>
              </a:r>
            </a:p>
            <a:p>
              <a:pPr>
                <a:spcAft>
                  <a:spcPts val="1000"/>
                </a:spcAft>
                <a:buFont typeface="Wingdings" pitchFamily="2" charset="2"/>
                <a:buChar char="§"/>
              </a:pPr>
              <a:r>
                <a:rPr lang="es-ES" sz="800" dirty="0">
                  <a:latin typeface="Comic Sans MS" pitchFamily="66" charset="0"/>
                  <a:cs typeface="Arial" charset="0"/>
                </a:rPr>
                <a:t> En la </a:t>
              </a:r>
              <a:r>
                <a:rPr lang="es-ES" sz="800" b="1" dirty="0">
                  <a:solidFill>
                    <a:schemeClr val="accent2"/>
                  </a:solidFill>
                  <a:latin typeface="Comic Sans MS" pitchFamily="66" charset="0"/>
                  <a:cs typeface="Arial" charset="0"/>
                </a:rPr>
                <a:t>gestión de recursos</a:t>
              </a:r>
              <a:r>
                <a:rPr lang="es-ES" sz="800" dirty="0">
                  <a:latin typeface="Comic Sans MS" pitchFamily="66" charset="0"/>
                  <a:cs typeface="Arial" charset="0"/>
                </a:rPr>
                <a:t>, la autonomía de los centros en la OCDE duplica la de los centros españoles.</a:t>
              </a:r>
              <a:endParaRPr lang="en-US" sz="800" dirty="0">
                <a:solidFill>
                  <a:schemeClr val="accent1"/>
                </a:solidFill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9" name="18 Rectángulo"/>
          <p:cNvSpPr/>
          <p:nvPr/>
        </p:nvSpPr>
        <p:spPr>
          <a:xfrm>
            <a:off x="0" y="5095876"/>
            <a:ext cx="585789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cap="small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Pruebas externas y estandarizadas</a:t>
            </a:r>
          </a:p>
        </p:txBody>
      </p:sp>
      <p:sp>
        <p:nvSpPr>
          <p:cNvPr id="18445" name="Text Box 2"/>
          <p:cNvSpPr txBox="1">
            <a:spLocks noChangeArrowheads="1"/>
          </p:cNvSpPr>
          <p:nvPr/>
        </p:nvSpPr>
        <p:spPr bwMode="auto">
          <a:xfrm>
            <a:off x="1895475" y="6024563"/>
            <a:ext cx="22479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1000">
                <a:latin typeface="Comic Sans MS" pitchFamily="66" charset="0"/>
                <a:cs typeface="Arial" charset="0"/>
              </a:rPr>
              <a:t>De los 31 países de la OCDE de los que se dispone de información, en 24 se realizan pruebas externas y estandarizas en alguna de las etapas educativas de Primaria y Secundaria.</a:t>
            </a:r>
          </a:p>
          <a:p>
            <a:pPr algn="just"/>
            <a:endParaRPr lang="en-US" sz="1000">
              <a:latin typeface="Comic Sans MS" pitchFamily="66" charset="0"/>
              <a:cs typeface="Arial" charset="0"/>
            </a:endParaRPr>
          </a:p>
          <a:p>
            <a:pPr algn="just"/>
            <a:endParaRPr lang="en-US" sz="1000">
              <a:latin typeface="Comic Sans MS" pitchFamily="66" charset="0"/>
              <a:cs typeface="Arial" charset="0"/>
            </a:endParaRPr>
          </a:p>
        </p:txBody>
      </p:sp>
      <p:pic>
        <p:nvPicPr>
          <p:cNvPr id="18446" name="21 Image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57375" y="7077075"/>
            <a:ext cx="23114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22 Image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95775" y="5611813"/>
            <a:ext cx="2490788" cy="32702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290" y="5595942"/>
            <a:ext cx="1605199" cy="302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1432</Words>
  <Application>Microsoft Office PowerPoint</Application>
  <PresentationFormat>A4 (210 x 297 mm)</PresentationFormat>
  <Paragraphs>119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EDUCACION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ruth.martin</dc:creator>
  <cp:lastModifiedBy>Elena Govorova</cp:lastModifiedBy>
  <cp:revision>176</cp:revision>
  <dcterms:created xsi:type="dcterms:W3CDTF">2012-06-29T08:10:34Z</dcterms:created>
  <dcterms:modified xsi:type="dcterms:W3CDTF">2012-09-10T13:08:48Z</dcterms:modified>
</cp:coreProperties>
</file>